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04" r:id="rId3"/>
    <p:sldId id="338" r:id="rId4"/>
    <p:sldId id="323" r:id="rId5"/>
    <p:sldId id="349" r:id="rId6"/>
    <p:sldId id="345" r:id="rId7"/>
    <p:sldId id="257" r:id="rId8"/>
    <p:sldId id="327" r:id="rId9"/>
    <p:sldId id="350" r:id="rId10"/>
    <p:sldId id="329" r:id="rId11"/>
    <p:sldId id="351" r:id="rId12"/>
    <p:sldId id="330" r:id="rId13"/>
    <p:sldId id="352" r:id="rId14"/>
    <p:sldId id="331" r:id="rId15"/>
    <p:sldId id="346" r:id="rId16"/>
    <p:sldId id="348" r:id="rId17"/>
    <p:sldId id="353" r:id="rId18"/>
    <p:sldId id="337" r:id="rId19"/>
    <p:sldId id="354" r:id="rId20"/>
    <p:sldId id="332" r:id="rId21"/>
    <p:sldId id="355" r:id="rId22"/>
    <p:sldId id="365" r:id="rId23"/>
    <p:sldId id="344" r:id="rId24"/>
    <p:sldId id="356" r:id="rId25"/>
    <p:sldId id="357" r:id="rId26"/>
    <p:sldId id="358" r:id="rId27"/>
    <p:sldId id="297" r:id="rId28"/>
    <p:sldId id="359" r:id="rId29"/>
    <p:sldId id="360" r:id="rId30"/>
    <p:sldId id="361" r:id="rId31"/>
    <p:sldId id="362" r:id="rId32"/>
    <p:sldId id="363" r:id="rId33"/>
    <p:sldId id="364" r:id="rId34"/>
    <p:sldId id="267"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A5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976" autoAdjust="0"/>
  </p:normalViewPr>
  <p:slideViewPr>
    <p:cSldViewPr>
      <p:cViewPr varScale="1">
        <p:scale>
          <a:sx n="66" d="100"/>
          <a:sy n="66" d="100"/>
        </p:scale>
        <p:origin x="1884" y="66"/>
      </p:cViewPr>
      <p:guideLst>
        <p:guide orient="horz" pos="2160"/>
        <p:guide pos="2880"/>
      </p:guideLst>
    </p:cSldViewPr>
  </p:slideViewPr>
  <p:outlineViewPr>
    <p:cViewPr>
      <p:scale>
        <a:sx n="33" d="100"/>
        <a:sy n="33" d="100"/>
      </p:scale>
      <p:origin x="0" y="264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020A288-344A-4722-9E76-9FF682268D71}" type="datetimeFigureOut">
              <a:rPr lang="en-IN"/>
              <a:pPr>
                <a:defRPr/>
              </a:pPr>
              <a:t>10-01-2024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49863444-DD77-470E-94A5-5B536011B5E7}" type="slidenum">
              <a:rPr lang="en-IN"/>
              <a:pPr>
                <a:defRPr/>
              </a:pPr>
              <a:t>‹#›</a:t>
            </a:fld>
            <a:endParaRPr lang="en-IN"/>
          </a:p>
        </p:txBody>
      </p:sp>
    </p:spTree>
    <p:extLst>
      <p:ext uri="{BB962C8B-B14F-4D97-AF65-F5344CB8AC3E}">
        <p14:creationId xmlns:p14="http://schemas.microsoft.com/office/powerpoint/2010/main" val="29581775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9863444-DD77-470E-94A5-5B536011B5E7}" type="slidenum">
              <a:rPr lang="en-IN" smtClean="0"/>
              <a:pPr>
                <a:defRPr/>
              </a:pPr>
              <a:t>1</a:t>
            </a:fld>
            <a:endParaRPr lang="en-IN"/>
          </a:p>
        </p:txBody>
      </p:sp>
    </p:spTree>
    <p:extLst>
      <p:ext uri="{BB962C8B-B14F-4D97-AF65-F5344CB8AC3E}">
        <p14:creationId xmlns:p14="http://schemas.microsoft.com/office/powerpoint/2010/main" val="187791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Analysis</a:t>
            </a:r>
            <a:r>
              <a:rPr lang="en-US" baseline="0" dirty="0"/>
              <a:t> and growth</a:t>
            </a:r>
            <a:endParaRPr lang="en-US" dirty="0"/>
          </a:p>
        </p:txBody>
      </p:sp>
      <p:sp>
        <p:nvSpPr>
          <p:cNvPr id="4" name="Slide Number Placeholder 3"/>
          <p:cNvSpPr>
            <a:spLocks noGrp="1"/>
          </p:cNvSpPr>
          <p:nvPr>
            <p:ph type="sldNum" sz="quarter" idx="10"/>
          </p:nvPr>
        </p:nvSpPr>
        <p:spPr/>
        <p:txBody>
          <a:bodyPr/>
          <a:lstStyle/>
          <a:p>
            <a:pPr>
              <a:defRPr/>
            </a:pPr>
            <a:fld id="{49863444-DD77-470E-94A5-5B536011B5E7}" type="slidenum">
              <a:rPr lang="en-IN" smtClean="0"/>
              <a:pPr>
                <a:defRPr/>
              </a:pPr>
              <a:t>8</a:t>
            </a:fld>
            <a:endParaRPr lang="en-IN"/>
          </a:p>
        </p:txBody>
      </p:sp>
    </p:spTree>
    <p:extLst>
      <p:ext uri="{BB962C8B-B14F-4D97-AF65-F5344CB8AC3E}">
        <p14:creationId xmlns:p14="http://schemas.microsoft.com/office/powerpoint/2010/main" val="2033774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Dynamic programming(Knap sack)</a:t>
            </a:r>
          </a:p>
        </p:txBody>
      </p:sp>
      <p:sp>
        <p:nvSpPr>
          <p:cNvPr id="4" name="Slide Number Placeholder 3"/>
          <p:cNvSpPr>
            <a:spLocks noGrp="1"/>
          </p:cNvSpPr>
          <p:nvPr>
            <p:ph type="sldNum" sz="quarter" idx="5"/>
          </p:nvPr>
        </p:nvSpPr>
        <p:spPr/>
        <p:txBody>
          <a:bodyPr/>
          <a:lstStyle/>
          <a:p>
            <a:pPr>
              <a:defRPr/>
            </a:pPr>
            <a:fld id="{1BEE3133-2813-4702-A3D0-EE14D1E91C22}" type="slidenum">
              <a:rPr lang="en-IN" smtClean="0"/>
              <a:pPr>
                <a:defRPr/>
              </a:pPr>
              <a:t>14</a:t>
            </a:fld>
            <a:endParaRPr lang="en-IN"/>
          </a:p>
        </p:txBody>
      </p:sp>
    </p:spTree>
    <p:extLst>
      <p:ext uri="{BB962C8B-B14F-4D97-AF65-F5344CB8AC3E}">
        <p14:creationId xmlns:p14="http://schemas.microsoft.com/office/powerpoint/2010/main" val="3352356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Shortest</a:t>
            </a:r>
            <a:r>
              <a:rPr lang="en-US" baseline="0" dirty="0"/>
              <a:t> </a:t>
            </a:r>
            <a:r>
              <a:rPr lang="en-US" dirty="0"/>
              <a:t>Distance</a:t>
            </a:r>
            <a:r>
              <a:rPr lang="en-US" baseline="0" dirty="0"/>
              <a:t>=</a:t>
            </a:r>
            <a:r>
              <a:rPr lang="en-US" dirty="0"/>
              <a:t>21</a:t>
            </a:r>
          </a:p>
        </p:txBody>
      </p:sp>
      <p:sp>
        <p:nvSpPr>
          <p:cNvPr id="4" name="Slide Number Placeholder 3"/>
          <p:cNvSpPr>
            <a:spLocks noGrp="1"/>
          </p:cNvSpPr>
          <p:nvPr>
            <p:ph type="sldNum" sz="quarter" idx="10"/>
          </p:nvPr>
        </p:nvSpPr>
        <p:spPr/>
        <p:txBody>
          <a:bodyPr/>
          <a:lstStyle/>
          <a:p>
            <a:pPr>
              <a:defRPr/>
            </a:pPr>
            <a:fld id="{49863444-DD77-470E-94A5-5B536011B5E7}" type="slidenum">
              <a:rPr lang="en-IN" smtClean="0"/>
              <a:pPr>
                <a:defRPr/>
              </a:pPr>
              <a:t>15</a:t>
            </a:fld>
            <a:endParaRPr lang="en-IN"/>
          </a:p>
        </p:txBody>
      </p:sp>
    </p:spTree>
    <p:extLst>
      <p:ext uri="{BB962C8B-B14F-4D97-AF65-F5344CB8AC3E}">
        <p14:creationId xmlns:p14="http://schemas.microsoft.com/office/powerpoint/2010/main" val="380649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Backtracking </a:t>
            </a:r>
          </a:p>
        </p:txBody>
      </p:sp>
      <p:sp>
        <p:nvSpPr>
          <p:cNvPr id="4" name="Slide Number Placeholder 3"/>
          <p:cNvSpPr>
            <a:spLocks noGrp="1"/>
          </p:cNvSpPr>
          <p:nvPr>
            <p:ph type="sldNum" sz="quarter" idx="5"/>
          </p:nvPr>
        </p:nvSpPr>
        <p:spPr/>
        <p:txBody>
          <a:bodyPr/>
          <a:lstStyle/>
          <a:p>
            <a:pPr>
              <a:defRPr/>
            </a:pPr>
            <a:fld id="{C37E5FB5-A0A7-4A73-91C6-FAB125425B0D}" type="slidenum">
              <a:rPr lang="en-IN" smtClean="0"/>
              <a:pPr>
                <a:defRPr/>
              </a:pPr>
              <a:t>18</a:t>
            </a:fld>
            <a:endParaRPr lang="en-IN"/>
          </a:p>
        </p:txBody>
      </p:sp>
    </p:spTree>
    <p:extLst>
      <p:ext uri="{BB962C8B-B14F-4D97-AF65-F5344CB8AC3E}">
        <p14:creationId xmlns:p14="http://schemas.microsoft.com/office/powerpoint/2010/main" val="207063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Greedy method</a:t>
            </a:r>
          </a:p>
        </p:txBody>
      </p:sp>
      <p:sp>
        <p:nvSpPr>
          <p:cNvPr id="4" name="Slide Number Placeholder 3"/>
          <p:cNvSpPr>
            <a:spLocks noGrp="1"/>
          </p:cNvSpPr>
          <p:nvPr>
            <p:ph type="sldNum" sz="quarter" idx="5"/>
          </p:nvPr>
        </p:nvSpPr>
        <p:spPr/>
        <p:txBody>
          <a:bodyPr/>
          <a:lstStyle/>
          <a:p>
            <a:pPr>
              <a:defRPr/>
            </a:pPr>
            <a:fld id="{A3FB9C11-6C91-4F75-AC13-7F384D1EFF28}" type="slidenum">
              <a:rPr lang="en-IN" smtClean="0"/>
              <a:pPr>
                <a:defRPr/>
              </a:pPr>
              <a:t>20</a:t>
            </a:fld>
            <a:endParaRPr lang="en-IN"/>
          </a:p>
        </p:txBody>
      </p:sp>
    </p:spTree>
    <p:extLst>
      <p:ext uri="{BB962C8B-B14F-4D97-AF65-F5344CB8AC3E}">
        <p14:creationId xmlns:p14="http://schemas.microsoft.com/office/powerpoint/2010/main" val="145244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9863444-DD77-470E-94A5-5B536011B5E7}" type="slidenum">
              <a:rPr lang="en-IN" smtClean="0"/>
              <a:pPr>
                <a:defRPr/>
              </a:pPr>
              <a:t>24</a:t>
            </a:fld>
            <a:endParaRPr lang="en-IN"/>
          </a:p>
        </p:txBody>
      </p:sp>
    </p:spTree>
    <p:extLst>
      <p:ext uri="{BB962C8B-B14F-4D97-AF65-F5344CB8AC3E}">
        <p14:creationId xmlns:p14="http://schemas.microsoft.com/office/powerpoint/2010/main" val="1565837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c4a31dd90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1c4a31dd903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r>
              <a:rPr lang="en-IN"/>
              <a:t>© LPU :: CSE101 C Programming :: </a:t>
            </a:r>
            <a:r>
              <a:rPr lang="en-IN" err="1"/>
              <a:t>Dr.</a:t>
            </a:r>
            <a:r>
              <a:rPr lang="en-IN"/>
              <a:t> </a:t>
            </a:r>
            <a:r>
              <a:rPr lang="en-IN" err="1"/>
              <a:t>Lovi</a:t>
            </a:r>
            <a:r>
              <a:rPr lang="en-IN"/>
              <a:t> Raj Gupta</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2D61730F-029C-4C57-A3F1-39F6CA92C62F}" type="datetimeFigureOut">
              <a:rPr lang="en-IN"/>
              <a:pPr>
                <a:defRPr/>
              </a:pPr>
              <a:t>10-01-2024</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EE3DC28-69B5-4519-9FB4-E048449D468F}"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F825AA5D-1385-4288-B503-793F2B82E331}" type="datetimeFigureOut">
              <a:rPr lang="en-IN"/>
              <a:pPr>
                <a:defRPr/>
              </a:pPr>
              <a:t>10-01-2024</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FBC05AF-ED6A-47E2-AD4C-CE6A95EB1418}"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r>
              <a:rPr lang="en-IN"/>
              <a:t>© LPU :: CSE101 C Programming :: </a:t>
            </a:r>
            <a:r>
              <a:rPr lang="en-IN" err="1"/>
              <a:t>Dr.</a:t>
            </a:r>
            <a:r>
              <a:rPr lang="en-IN"/>
              <a:t> </a:t>
            </a:r>
            <a:r>
              <a:rPr lang="en-IN" err="1"/>
              <a:t>Lovi</a:t>
            </a:r>
            <a:r>
              <a:rPr lang="en-IN"/>
              <a:t> Raj Gupta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E675195-9A07-4269-ACDD-E06B1D371119}" type="datetimeFigureOut">
              <a:rPr lang="en-IN"/>
              <a:pPr>
                <a:defRPr/>
              </a:pPr>
              <a:t>10-01-2024</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6A4F298-CAB9-41BB-B8F8-CCBB6B372DC7}" type="slidenum">
              <a:rPr lang="en-IN"/>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pPr>
              <a:defRPr/>
            </a:pPr>
            <a:fld id="{DC1392B5-3618-44CE-8660-AADD22F8947A}" type="datetimeFigureOut">
              <a:rPr lang="en-IN"/>
              <a:pPr>
                <a:defRPr/>
              </a:pPr>
              <a:t>10-01-2024</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0EC3FFC-CC50-45C2-B256-B74A2F943F98}"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pPr>
              <a:defRPr/>
            </a:pPr>
            <a:fld id="{A5A3364B-DD8A-4EE6-849D-7C2E05737B7C}" type="datetimeFigureOut">
              <a:rPr lang="en-IN"/>
              <a:pPr>
                <a:defRPr/>
              </a:pPr>
              <a:t>10-01-2024</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C0C6BCC-1B3F-412B-A75A-C79ED020D9E6}"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pPr>
              <a:defRPr/>
            </a:pPr>
            <a:fld id="{8E1C2AF1-D995-408F-A05E-FE140237EA95}" type="datetimeFigureOut">
              <a:rPr lang="en-IN"/>
              <a:pPr>
                <a:defRPr/>
              </a:pPr>
              <a:t>10-01-2024</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7D8400E-924D-42BD-A435-CF205368D423}"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C4EAB305-BB31-4C06-9921-087E77B70E0D}" type="datetimeFigureOut">
              <a:rPr lang="en-IN"/>
              <a:pPr>
                <a:defRPr/>
              </a:pPr>
              <a:t>10-01-2024</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D82F20E-FF0B-47DB-A280-537C7FC16D7F}"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8D160AEA-FFA9-458F-B0BC-51C3B928EDA1}" type="datetimeFigureOut">
              <a:rPr lang="en-IN"/>
              <a:pPr>
                <a:defRPr/>
              </a:pPr>
              <a:t>10-01-2024</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FB12E76-089E-43C4-9753-2341B2C5A435}"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72968C6E-6092-40EB-A692-1B48BE890A23}" type="datetimeFigureOut">
              <a:rPr lang="en-IN"/>
              <a:pPr>
                <a:defRPr/>
              </a:pPr>
              <a:t>10-01-2024</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47FA185E-5C66-4191-8E24-AF02568C137E}"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IN"/>
          </a:p>
        </p:txBody>
      </p:sp>
      <p:sp>
        <p:nvSpPr>
          <p:cNvPr id="1741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5122863" cy="365125"/>
          </a:xfrm>
          <a:prstGeom prst="rect">
            <a:avLst/>
          </a:prstGeom>
        </p:spPr>
        <p:txBody>
          <a:bodyPr vert="horz" lIns="91440" tIns="45720" rIns="91440" bIns="45720" rtlCol="0" anchor="ctr"/>
          <a:lstStyle>
            <a:lvl1pPr algn="l" fontAlgn="auto">
              <a:spcBef>
                <a:spcPts val="0"/>
              </a:spcBef>
              <a:spcAft>
                <a:spcPts val="0"/>
              </a:spcAft>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pPr>
              <a:defRPr/>
            </a:pPr>
            <a:r>
              <a:rPr lang="en-IN"/>
              <a:t>© LPU :: CSE101 C Programming :: </a:t>
            </a:r>
            <a:r>
              <a:rPr lang="en-IN" err="1"/>
              <a:t>Dr.</a:t>
            </a:r>
            <a:r>
              <a:rPr lang="en-IN"/>
              <a:t> </a:t>
            </a:r>
            <a:r>
              <a:rPr lang="en-IN" err="1"/>
              <a:t>Lovi</a:t>
            </a:r>
            <a:r>
              <a:rPr lang="en-IN"/>
              <a:t> Raj Gupta</a:t>
            </a: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9.bin"/><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www.coursera.org/courses?query=suffix%20array" TargetMode="External"/><Relationship Id="rId2" Type="http://schemas.openxmlformats.org/officeDocument/2006/relationships/hyperlink" Target="https://www.coursera.org/courses?query=suffix%20tree" TargetMode="External"/><Relationship Id="rId1" Type="http://schemas.openxmlformats.org/officeDocument/2006/relationships/slideLayout" Target="../slideLayouts/slideLayout2.xml"/><Relationship Id="rId5" Type="http://schemas.openxmlformats.org/officeDocument/2006/relationships/hyperlink" Target="https://www.coursera.org/learn/algorithms-on-strings" TargetMode="External"/><Relationship Id="rId4" Type="http://schemas.openxmlformats.org/officeDocument/2006/relationships/hyperlink" Target="https://www.coursera.org/learn/analysis-of-algorithm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0.bin"/><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7.bin"/><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8.bin"/><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hyperlink" Target="https://www.coursera.org/learn/analysis-of-algorithm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388" y="2205038"/>
            <a:ext cx="8856662" cy="1470025"/>
          </a:xfrm>
        </p:spPr>
        <p:txBody>
          <a:bodyPr rtlCol="0">
            <a:noAutofit/>
          </a:bodyPr>
          <a:lstStyle/>
          <a:p>
            <a:pPr eaLnBrk="1" fontAlgn="auto" hangingPunct="1">
              <a:spcAft>
                <a:spcPts val="0"/>
              </a:spcAft>
              <a:defRPr/>
            </a:pPr>
            <a:r>
              <a:rPr lang="en-US" sz="4800" dirty="0">
                <a:solidFill>
                  <a:schemeClr val="tx2">
                    <a:lumMod val="50000"/>
                  </a:schemeClr>
                </a:solidFill>
                <a:latin typeface="Broadway" pitchFamily="82" charset="0"/>
              </a:rPr>
              <a:t>CSE408</a:t>
            </a:r>
            <a:br>
              <a:rPr lang="en-US" sz="4800" dirty="0">
                <a:solidFill>
                  <a:schemeClr val="tx2">
                    <a:lumMod val="50000"/>
                  </a:schemeClr>
                </a:solidFill>
                <a:latin typeface="Broadway" pitchFamily="82" charset="0"/>
              </a:rPr>
            </a:br>
            <a:r>
              <a:rPr lang="en-US" sz="4800" dirty="0">
                <a:solidFill>
                  <a:schemeClr val="tx2">
                    <a:lumMod val="50000"/>
                  </a:schemeClr>
                </a:solidFill>
                <a:latin typeface="Broadway" pitchFamily="82" charset="0"/>
              </a:rPr>
              <a:t>Design and analysis of algorithms</a:t>
            </a:r>
            <a:endParaRPr lang="en-IN" sz="4800" dirty="0">
              <a:solidFill>
                <a:schemeClr val="tx2">
                  <a:lumMod val="50000"/>
                </a:schemeClr>
              </a:solidFill>
              <a:latin typeface="Broadway" pitchFamily="82" charset="0"/>
            </a:endParaRPr>
          </a:p>
        </p:txBody>
      </p:sp>
      <p:graphicFrame>
        <p:nvGraphicFramePr>
          <p:cNvPr id="1026" name="Object 86"/>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Straight Connector 5"/>
          <p:cNvCxnSpPr/>
          <p:nvPr/>
        </p:nvCxnSpPr>
        <p:spPr>
          <a:xfrm>
            <a:off x="1066800" y="4038600"/>
            <a:ext cx="7058025"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3810000" y="4724400"/>
            <a:ext cx="1770063" cy="461963"/>
          </a:xfrm>
          <a:prstGeom prst="rect">
            <a:avLst/>
          </a:prstGeom>
          <a:noFill/>
        </p:spPr>
        <p:txBody>
          <a:bodyPr wrap="none">
            <a:spAutoFit/>
          </a:bodyPr>
          <a:lstStyle/>
          <a:p>
            <a:pPr fontAlgn="auto">
              <a:spcBef>
                <a:spcPts val="0"/>
              </a:spcBef>
              <a:spcAft>
                <a:spcPts val="0"/>
              </a:spcAft>
              <a:defRPr/>
            </a:pPr>
            <a:r>
              <a:rPr lang="en-US" sz="2400" dirty="0">
                <a:solidFill>
                  <a:schemeClr val="accent1">
                    <a:lumMod val="75000"/>
                  </a:schemeClr>
                </a:solidFill>
                <a:latin typeface="Arial Rounded MT Bold" pitchFamily="34" charset="0"/>
                <a:cs typeface="+mn-cs"/>
              </a:rPr>
              <a:t>Lecture #0</a:t>
            </a:r>
            <a:endParaRPr lang="en-IN" sz="2400" dirty="0">
              <a:solidFill>
                <a:schemeClr val="accent1">
                  <a:lumMod val="75000"/>
                </a:schemeClr>
              </a:solidFill>
              <a:latin typeface="Arial Rounded MT Bold" pitchFamily="34" charset="0"/>
              <a:cs typeface="+mn-cs"/>
            </a:endParaRPr>
          </a:p>
        </p:txBody>
      </p:sp>
      <p:sp>
        <p:nvSpPr>
          <p:cNvPr id="8" name="Subtitle 7"/>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a:xfrm>
            <a:off x="533400" y="457200"/>
            <a:ext cx="9677400" cy="914400"/>
          </a:xfrm>
        </p:spPr>
        <p:txBody>
          <a:bodyPr/>
          <a:lstStyle/>
          <a:p>
            <a:pPr algn="l" eaLnBrk="1" hangingPunct="1">
              <a:lnSpc>
                <a:spcPts val="2900"/>
              </a:lnSpc>
            </a:pPr>
            <a:r>
              <a:rPr lang="en-IN" sz="3200"/>
              <a:t>String matching algorithms and </a:t>
            </a:r>
            <a:br>
              <a:rPr lang="en-IN" sz="3200"/>
            </a:br>
            <a:r>
              <a:rPr lang="en-IN" sz="3200"/>
              <a:t>computational geometry</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7170"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73" name="Picture 6"/>
          <p:cNvPicPr>
            <a:picLocks noChangeAspect="1" noChangeArrowheads="1"/>
          </p:cNvPicPr>
          <p:nvPr/>
        </p:nvPicPr>
        <p:blipFill>
          <a:blip r:embed="rId4" cstate="print"/>
          <a:srcRect/>
          <a:stretch>
            <a:fillRect/>
          </a:stretch>
        </p:blipFill>
        <p:spPr bwMode="auto">
          <a:xfrm>
            <a:off x="1354138" y="2016125"/>
            <a:ext cx="5808662" cy="3698875"/>
          </a:xfrm>
          <a:prstGeom prst="rect">
            <a:avLst/>
          </a:prstGeom>
          <a:noFill/>
          <a:ln w="9525">
            <a:noFill/>
            <a:miter lim="800000"/>
            <a:headEnd/>
            <a:tailEnd/>
          </a:ln>
        </p:spPr>
      </p:pic>
      <p:sp>
        <p:nvSpPr>
          <p:cNvPr id="7174" name="Rectangle 10"/>
          <p:cNvSpPr>
            <a:spLocks noChangeArrowheads="1"/>
          </p:cNvSpPr>
          <p:nvPr/>
        </p:nvSpPr>
        <p:spPr bwMode="auto">
          <a:xfrm>
            <a:off x="533400" y="152400"/>
            <a:ext cx="1157288" cy="461963"/>
          </a:xfrm>
          <a:prstGeom prst="rect">
            <a:avLst/>
          </a:prstGeom>
          <a:noFill/>
          <a:ln w="9525">
            <a:noFill/>
            <a:miter lim="800000"/>
            <a:headEnd/>
            <a:tailEnd/>
          </a:ln>
        </p:spPr>
        <p:txBody>
          <a:bodyPr wrap="none">
            <a:spAutoFit/>
          </a:bodyPr>
          <a:lstStyle/>
          <a:p>
            <a:r>
              <a:rPr lang="en-US" sz="2400" b="1"/>
              <a:t>UNIT II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EE49906-D46A-A2AC-8226-E110104F9C6E}"/>
              </a:ext>
            </a:extLst>
          </p:cNvPr>
          <p:cNvSpPr txBox="1">
            <a:spLocks/>
          </p:cNvSpPr>
          <p:nvPr/>
        </p:nvSpPr>
        <p:spPr bwMode="auto">
          <a:xfrm>
            <a:off x="457200" y="1600200"/>
            <a:ext cx="4724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spcAft>
                <a:spcPts val="0"/>
              </a:spcAft>
            </a:pPr>
            <a:r>
              <a:rPr lang="en-US" sz="1800" kern="100" dirty="0">
                <a:effectLst/>
                <a:latin typeface="Times New Roman" panose="02020603050405020304" pitchFamily="18" charset="0"/>
                <a:ea typeface="Times New Roman" panose="02020603050405020304" pitchFamily="18" charset="0"/>
              </a:rPr>
              <a:t>Strings and Tries: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Bitstrings with Restrictions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Languages</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Tries </a:t>
            </a:r>
          </a:p>
          <a:p>
            <a:pPr>
              <a:lnSpc>
                <a:spcPct val="107000"/>
              </a:lnSpc>
              <a:spcBef>
                <a:spcPts val="0"/>
              </a:spcBef>
              <a:spcAft>
                <a:spcPts val="0"/>
              </a:spcAft>
            </a:pPr>
            <a:r>
              <a:rPr lang="en-US" sz="1800" kern="100" dirty="0" err="1">
                <a:solidFill>
                  <a:srgbClr val="1F1F1F"/>
                </a:solidFill>
                <a:effectLst/>
                <a:highlight>
                  <a:srgbClr val="FFFFFF"/>
                </a:highlight>
                <a:latin typeface="Times New Roman" panose="02020603050405020304" pitchFamily="18" charset="0"/>
                <a:ea typeface="Times New Roman" panose="02020603050405020304" pitchFamily="18" charset="0"/>
              </a:rPr>
              <a:t>Trie</a:t>
            </a: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Parameters </a:t>
            </a:r>
            <a:r>
              <a:rPr lang="en-US" sz="1800" kern="100" dirty="0">
                <a:effectLst/>
                <a:latin typeface="Times New Roman" panose="02020603050405020304" pitchFamily="18" charset="0"/>
                <a:ea typeface="Times New Roman" panose="02020603050405020304" pitchFamily="18" charset="0"/>
              </a:rPr>
              <a:t>Key pattern matching concepts: </a:t>
            </a:r>
          </a:p>
          <a:p>
            <a:pPr>
              <a:lnSpc>
                <a:spcPct val="107000"/>
              </a:lnSpc>
              <a:spcBef>
                <a:spcPts val="0"/>
              </a:spcBef>
              <a:spcAft>
                <a:spcPts val="0"/>
              </a:spcAft>
            </a:pPr>
            <a:r>
              <a:rPr lang="en-US" sz="1800" u="none" strike="noStrike" kern="100" dirty="0">
                <a:solidFill>
                  <a:srgbClr val="000000"/>
                </a:solidFill>
                <a:effectLst/>
                <a:latin typeface="Times New Roman" panose="02020603050405020304" pitchFamily="18" charset="0"/>
                <a:ea typeface="Times New Roman" panose="02020603050405020304" pitchFamily="18" charset="0"/>
                <a:hlinkClick r:id="rId2"/>
              </a:rPr>
              <a:t>Suffix Tree</a:t>
            </a:r>
            <a:r>
              <a:rPr lang="en-US" sz="1800" kern="100" dirty="0">
                <a:solidFill>
                  <a:srgbClr val="000000"/>
                </a:solidFill>
                <a:effectLst/>
                <a:latin typeface="Times New Roman" panose="02020603050405020304" pitchFamily="18" charset="0"/>
                <a:ea typeface="Times New Roman" panose="02020603050405020304" pitchFamily="18" charset="0"/>
              </a:rPr>
              <a:t> </a:t>
            </a:r>
          </a:p>
          <a:p>
            <a:pPr>
              <a:lnSpc>
                <a:spcPct val="107000"/>
              </a:lnSpc>
              <a:spcBef>
                <a:spcPts val="0"/>
              </a:spcBef>
              <a:spcAft>
                <a:spcPts val="0"/>
              </a:spcAft>
            </a:pPr>
            <a:r>
              <a:rPr lang="en-US" sz="1800" u="none" strike="noStrike" kern="100" dirty="0">
                <a:solidFill>
                  <a:srgbClr val="000000"/>
                </a:solidFill>
                <a:effectLst/>
                <a:latin typeface="Times New Roman" panose="02020603050405020304" pitchFamily="18" charset="0"/>
                <a:ea typeface="Times New Roman" panose="02020603050405020304" pitchFamily="18" charset="0"/>
                <a:hlinkClick r:id="rId3"/>
              </a:rPr>
              <a:t>Suffix Array</a:t>
            </a:r>
            <a:endParaRPr lang="en-US" sz="1800" kern="100" dirty="0">
              <a:solidFill>
                <a:srgbClr val="373A3C"/>
              </a:solidFill>
              <a:latin typeface="Times New Roman" panose="02020603050405020304" pitchFamily="18" charset="0"/>
              <a:ea typeface="Times New Roman" panose="02020603050405020304" pitchFamily="18" charset="0"/>
            </a:endParaRP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Knuth-Morris-Pratt algorithm . </a:t>
            </a:r>
            <a:endParaRPr lang="en-US" sz="1800" kern="100" dirty="0">
              <a:solidFill>
                <a:srgbClr val="1F1F1F"/>
              </a:solidFill>
              <a:highlight>
                <a:srgbClr val="FFFFFF"/>
              </a:highligh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1390740E-E365-C80D-4F3D-A9EE78A6DAF3}"/>
              </a:ext>
            </a:extLst>
          </p:cNvPr>
          <p:cNvSpPr>
            <a:spLocks noGrp="1"/>
          </p:cNvSpPr>
          <p:nvPr>
            <p:ph type="title"/>
          </p:nvPr>
        </p:nvSpPr>
        <p:spPr>
          <a:xfrm>
            <a:off x="457200" y="274638"/>
            <a:ext cx="8229600" cy="1143000"/>
          </a:xfrm>
        </p:spPr>
        <p:txBody>
          <a:bodyPr/>
          <a:lstStyle/>
          <a:p>
            <a:r>
              <a:rPr lang="en-US" dirty="0"/>
              <a:t>UNIT-2</a:t>
            </a:r>
          </a:p>
        </p:txBody>
      </p:sp>
      <p:sp>
        <p:nvSpPr>
          <p:cNvPr id="7" name="TextBox 6">
            <a:extLst>
              <a:ext uri="{FF2B5EF4-FFF2-40B4-BE49-F238E27FC236}">
                <a16:creationId xmlns:a16="http://schemas.microsoft.com/office/drawing/2014/main" id="{C6EED239-41FB-200B-D581-C7D8DEB7EB63}"/>
              </a:ext>
            </a:extLst>
          </p:cNvPr>
          <p:cNvSpPr txBox="1"/>
          <p:nvPr/>
        </p:nvSpPr>
        <p:spPr>
          <a:xfrm>
            <a:off x="3581400" y="4626217"/>
            <a:ext cx="4837922" cy="966803"/>
          </a:xfrm>
          <a:prstGeom prst="rect">
            <a:avLst/>
          </a:prstGeom>
          <a:noFill/>
        </p:spPr>
        <p:txBody>
          <a:bodyPr wrap="square">
            <a:spAutoFit/>
          </a:bodyPr>
          <a:lstStyle/>
          <a:p>
            <a:pPr marL="0" marR="0" algn="ctr">
              <a:lnSpc>
                <a:spcPct val="107000"/>
              </a:lnSpc>
              <a:spcBef>
                <a:spcPts val="0"/>
              </a:spcBef>
              <a:spcAft>
                <a:spcPts val="0"/>
              </a:spcAft>
            </a:pPr>
            <a:r>
              <a:rPr lang="en-US" sz="1800" dirty="0">
                <a:solidFill>
                  <a:srgbClr val="0563C1"/>
                </a:solidFill>
                <a:effectLst/>
                <a:latin typeface="Times New Roman" panose="02020603050405020304" pitchFamily="18" charset="0"/>
                <a:ea typeface="Times New Roman" panose="02020603050405020304" pitchFamily="18" charset="0"/>
                <a:hlinkClick r:id="rId4"/>
              </a:rPr>
              <a:t>Link of Coursera:-</a:t>
            </a:r>
            <a:r>
              <a:rPr lang="en-US" sz="1800" u="sng" kern="100" dirty="0">
                <a:solidFill>
                  <a:srgbClr val="1155CC"/>
                </a:solidFill>
                <a:effectLst/>
                <a:highlight>
                  <a:srgbClr val="FFFF00"/>
                </a:highlight>
                <a:latin typeface="Times New Roman" panose="02020603050405020304" pitchFamily="18" charset="0"/>
                <a:ea typeface="Times New Roman" panose="02020603050405020304" pitchFamily="18" charset="0"/>
                <a:hlinkClick r:id="rId5"/>
              </a:rPr>
              <a:t>https://www.coursera.org/learn/algorithms-on-strings</a:t>
            </a:r>
            <a:r>
              <a:rPr lang="en-US" sz="1800" dirty="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7025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457200" y="533400"/>
            <a:ext cx="8229600" cy="914400"/>
          </a:xfrm>
        </p:spPr>
        <p:txBody>
          <a:bodyPr/>
          <a:lstStyle/>
          <a:p>
            <a:pPr algn="l" eaLnBrk="1" hangingPunct="1"/>
            <a:r>
              <a:rPr lang="en-IN" sz="3200"/>
              <a:t>Divide and conquer and ordered statists</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8194"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97" name="Picture 6"/>
          <p:cNvPicPr>
            <a:picLocks noChangeAspect="1" noChangeArrowheads="1"/>
          </p:cNvPicPr>
          <p:nvPr/>
        </p:nvPicPr>
        <p:blipFill>
          <a:blip r:embed="rId4" cstate="print"/>
          <a:srcRect/>
          <a:stretch>
            <a:fillRect/>
          </a:stretch>
        </p:blipFill>
        <p:spPr bwMode="auto">
          <a:xfrm>
            <a:off x="381000" y="1752600"/>
            <a:ext cx="8382000" cy="4419600"/>
          </a:xfrm>
          <a:prstGeom prst="rect">
            <a:avLst/>
          </a:prstGeom>
          <a:noFill/>
          <a:ln w="9525">
            <a:noFill/>
            <a:miter lim="800000"/>
            <a:headEnd/>
            <a:tailEnd/>
          </a:ln>
        </p:spPr>
      </p:pic>
      <p:sp>
        <p:nvSpPr>
          <p:cNvPr id="8198" name="Rectangle 10"/>
          <p:cNvSpPr>
            <a:spLocks noChangeArrowheads="1"/>
          </p:cNvSpPr>
          <p:nvPr/>
        </p:nvSpPr>
        <p:spPr bwMode="auto">
          <a:xfrm>
            <a:off x="533400" y="152400"/>
            <a:ext cx="1243013" cy="461963"/>
          </a:xfrm>
          <a:prstGeom prst="rect">
            <a:avLst/>
          </a:prstGeom>
          <a:noFill/>
          <a:ln w="9525">
            <a:noFill/>
            <a:miter lim="800000"/>
            <a:headEnd/>
            <a:tailEnd/>
          </a:ln>
        </p:spPr>
        <p:txBody>
          <a:bodyPr wrap="none">
            <a:spAutoFit/>
          </a:bodyPr>
          <a:lstStyle/>
          <a:p>
            <a:r>
              <a:rPr lang="en-US" sz="2400" b="1"/>
              <a:t>UNIT III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AAC8-E175-D9BD-3BF5-342B543FE3E7}"/>
              </a:ext>
            </a:extLst>
          </p:cNvPr>
          <p:cNvSpPr>
            <a:spLocks noGrp="1"/>
          </p:cNvSpPr>
          <p:nvPr>
            <p:ph type="title"/>
          </p:nvPr>
        </p:nvSpPr>
        <p:spPr/>
        <p:txBody>
          <a:bodyPr/>
          <a:lstStyle/>
          <a:p>
            <a:r>
              <a:rPr lang="en-US" dirty="0"/>
              <a:t>UNIT-3</a:t>
            </a:r>
          </a:p>
        </p:txBody>
      </p:sp>
      <p:sp>
        <p:nvSpPr>
          <p:cNvPr id="5" name="TextBox 4">
            <a:extLst>
              <a:ext uri="{FF2B5EF4-FFF2-40B4-BE49-F238E27FC236}">
                <a16:creationId xmlns:a16="http://schemas.microsoft.com/office/drawing/2014/main" id="{986E33C0-0DA9-C18F-1FAD-4F1305D4ED71}"/>
              </a:ext>
            </a:extLst>
          </p:cNvPr>
          <p:cNvSpPr txBox="1"/>
          <p:nvPr/>
        </p:nvSpPr>
        <p:spPr>
          <a:xfrm>
            <a:off x="4876800" y="5029200"/>
            <a:ext cx="4572000" cy="968278"/>
          </a:xfrm>
          <a:prstGeom prst="rect">
            <a:avLst/>
          </a:prstGeom>
          <a:noFill/>
        </p:spPr>
        <p:txBody>
          <a:bodyPr wrap="square">
            <a:spAutoFit/>
          </a:bodyPr>
          <a:lstStyle/>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Link of Coursera</a:t>
            </a:r>
          </a:p>
          <a:p>
            <a:pPr marL="0" marR="0">
              <a:lnSpc>
                <a:spcPct val="107000"/>
              </a:lnSpc>
              <a:spcBef>
                <a:spcPts val="0"/>
              </a:spcBef>
              <a:spcAft>
                <a:spcPts val="0"/>
              </a:spcAft>
            </a:pPr>
            <a:r>
              <a:rPr lang="en-US" sz="1800" kern="100" dirty="0">
                <a:solidFill>
                  <a:srgbClr val="000000"/>
                </a:solidFill>
                <a:effectLst/>
                <a:highlight>
                  <a:srgbClr val="FFFF00"/>
                </a:highlight>
                <a:latin typeface="Times New Roman" panose="02020603050405020304" pitchFamily="18" charset="0"/>
                <a:ea typeface="Times New Roman" panose="02020603050405020304" pitchFamily="18" charset="0"/>
              </a:rPr>
              <a:t>https://www.coursera.org/learn/dynamic-programming-greedy-algorithms#modules</a:t>
            </a:r>
            <a:endParaRPr lang="en-US" sz="1800" u="sng" kern="100" dirty="0">
              <a:solidFill>
                <a:schemeClr val="tx2"/>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E218E4C-671F-9F33-F0B1-C6F3FA343307}"/>
              </a:ext>
            </a:extLst>
          </p:cNvPr>
          <p:cNvSpPr txBox="1"/>
          <p:nvPr/>
        </p:nvSpPr>
        <p:spPr>
          <a:xfrm>
            <a:off x="246484" y="1235149"/>
            <a:ext cx="5029200" cy="4353499"/>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Divide and Conquer Algorithms? </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Max Subarray Problem Using Divide and Conquer</a:t>
            </a:r>
            <a:endParaRPr lang="en-US"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Karatsuba’s Multiplication Algorithm </a:t>
            </a:r>
            <a:endParaRPr lang="en-US"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FFT Part 1: Introduction and Complex Numbers</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FFT Definition and Interpretation of Discrete Fourier Transforms</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FFT: Divide and Conquer Algorithm for FFT Application </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1 : Fast Polynomial Multiplication using FFT Application </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 Data Analysis using FFT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2004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a:xfrm>
            <a:off x="457200" y="533400"/>
            <a:ext cx="8229600" cy="914400"/>
          </a:xfrm>
        </p:spPr>
        <p:txBody>
          <a:bodyPr/>
          <a:lstStyle/>
          <a:p>
            <a:pPr algn="l" eaLnBrk="1" hangingPunct="1"/>
            <a:r>
              <a:rPr lang="en-IN" sz="3200" dirty="0"/>
              <a:t>Dynamic programming and greedy technique </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9218"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221" name="Picture 7"/>
          <p:cNvPicPr>
            <a:picLocks noChangeAspect="1" noChangeArrowheads="1"/>
          </p:cNvPicPr>
          <p:nvPr/>
        </p:nvPicPr>
        <p:blipFill>
          <a:blip r:embed="rId5" cstate="print"/>
          <a:srcRect/>
          <a:stretch>
            <a:fillRect/>
          </a:stretch>
        </p:blipFill>
        <p:spPr bwMode="auto">
          <a:xfrm>
            <a:off x="4495800" y="1981200"/>
            <a:ext cx="4343400" cy="3124200"/>
          </a:xfrm>
          <a:prstGeom prst="rect">
            <a:avLst/>
          </a:prstGeom>
          <a:noFill/>
          <a:ln w="9525">
            <a:noFill/>
            <a:miter lim="800000"/>
            <a:headEnd/>
            <a:tailEnd/>
          </a:ln>
        </p:spPr>
      </p:pic>
      <p:pic>
        <p:nvPicPr>
          <p:cNvPr id="9222" name="Picture 10"/>
          <p:cNvPicPr>
            <a:picLocks noChangeAspect="1" noChangeArrowheads="1"/>
          </p:cNvPicPr>
          <p:nvPr/>
        </p:nvPicPr>
        <p:blipFill>
          <a:blip r:embed="rId6" cstate="print"/>
          <a:srcRect/>
          <a:stretch>
            <a:fillRect/>
          </a:stretch>
        </p:blipFill>
        <p:spPr bwMode="auto">
          <a:xfrm>
            <a:off x="609600" y="1752600"/>
            <a:ext cx="2895600" cy="3387725"/>
          </a:xfrm>
          <a:prstGeom prst="rect">
            <a:avLst/>
          </a:prstGeom>
          <a:noFill/>
          <a:ln w="9525">
            <a:noFill/>
            <a:miter lim="800000"/>
            <a:headEnd/>
            <a:tailEnd/>
          </a:ln>
        </p:spPr>
      </p:pic>
      <p:sp>
        <p:nvSpPr>
          <p:cNvPr id="9223" name="Rectangle 11"/>
          <p:cNvSpPr>
            <a:spLocks noChangeArrowheads="1"/>
          </p:cNvSpPr>
          <p:nvPr/>
        </p:nvSpPr>
        <p:spPr bwMode="auto">
          <a:xfrm>
            <a:off x="5791200" y="5638800"/>
            <a:ext cx="2005013" cy="369888"/>
          </a:xfrm>
          <a:prstGeom prst="rect">
            <a:avLst/>
          </a:prstGeom>
          <a:noFill/>
          <a:ln w="9525">
            <a:noFill/>
            <a:miter lim="800000"/>
            <a:headEnd/>
            <a:tailEnd/>
          </a:ln>
        </p:spPr>
        <p:txBody>
          <a:bodyPr wrap="none">
            <a:spAutoFit/>
          </a:bodyPr>
          <a:lstStyle/>
          <a:p>
            <a:r>
              <a:rPr lang="en-US"/>
              <a:t>Greedy technique</a:t>
            </a:r>
          </a:p>
        </p:txBody>
      </p:sp>
      <p:sp>
        <p:nvSpPr>
          <p:cNvPr id="9224" name="Rectangle 12"/>
          <p:cNvSpPr>
            <a:spLocks noChangeArrowheads="1"/>
          </p:cNvSpPr>
          <p:nvPr/>
        </p:nvSpPr>
        <p:spPr bwMode="auto">
          <a:xfrm>
            <a:off x="533400" y="5715000"/>
            <a:ext cx="3736975" cy="369888"/>
          </a:xfrm>
          <a:prstGeom prst="rect">
            <a:avLst/>
          </a:prstGeom>
          <a:noFill/>
          <a:ln w="9525">
            <a:noFill/>
            <a:miter lim="800000"/>
            <a:headEnd/>
            <a:tailEnd/>
          </a:ln>
        </p:spPr>
        <p:txBody>
          <a:bodyPr wrap="none">
            <a:spAutoFit/>
          </a:bodyPr>
          <a:lstStyle/>
          <a:p>
            <a:r>
              <a:rPr lang="en-US"/>
              <a:t>Dynamic programming(Knap sack)</a:t>
            </a:r>
          </a:p>
        </p:txBody>
      </p:sp>
      <p:sp>
        <p:nvSpPr>
          <p:cNvPr id="9225" name="Rectangle 10"/>
          <p:cNvSpPr>
            <a:spLocks noChangeArrowheads="1"/>
          </p:cNvSpPr>
          <p:nvPr/>
        </p:nvSpPr>
        <p:spPr bwMode="auto">
          <a:xfrm>
            <a:off x="533400" y="152400"/>
            <a:ext cx="1277938" cy="461963"/>
          </a:xfrm>
          <a:prstGeom prst="rect">
            <a:avLst/>
          </a:prstGeom>
          <a:noFill/>
          <a:ln w="9525">
            <a:noFill/>
            <a:miter lim="800000"/>
            <a:headEnd/>
            <a:tailEnd/>
          </a:ln>
        </p:spPr>
        <p:txBody>
          <a:bodyPr wrap="none">
            <a:spAutoFit/>
          </a:bodyPr>
          <a:lstStyle/>
          <a:p>
            <a:r>
              <a:rPr lang="en-US" sz="2400" b="1"/>
              <a:t>UNIT IV</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048000" y="41264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p:cNvSpPr/>
          <p:nvPr/>
        </p:nvSpPr>
        <p:spPr>
          <a:xfrm>
            <a:off x="3048000" y="20690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p:cNvSpPr/>
          <p:nvPr/>
        </p:nvSpPr>
        <p:spPr>
          <a:xfrm>
            <a:off x="5638800" y="20690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2" name="Oval 11"/>
          <p:cNvSpPr/>
          <p:nvPr/>
        </p:nvSpPr>
        <p:spPr>
          <a:xfrm>
            <a:off x="1752600" y="31358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3" name="Oval 12"/>
          <p:cNvSpPr/>
          <p:nvPr/>
        </p:nvSpPr>
        <p:spPr>
          <a:xfrm>
            <a:off x="5867400" y="41264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4" name="Oval 13"/>
          <p:cNvSpPr/>
          <p:nvPr/>
        </p:nvSpPr>
        <p:spPr>
          <a:xfrm>
            <a:off x="7239000" y="31358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6" name="Straight Arrow Connector 15"/>
          <p:cNvCxnSpPr>
            <a:stCxn id="12" idx="7"/>
            <a:endCxn id="10" idx="3"/>
          </p:cNvCxnSpPr>
          <p:nvPr/>
        </p:nvCxnSpPr>
        <p:spPr>
          <a:xfrm flipV="1">
            <a:off x="2142845" y="2459313"/>
            <a:ext cx="972110" cy="743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a:endCxn id="11" idx="2"/>
          </p:cNvCxnSpPr>
          <p:nvPr/>
        </p:nvCxnSpPr>
        <p:spPr>
          <a:xfrm>
            <a:off x="3505200" y="2297668"/>
            <a:ext cx="2133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7"/>
            <a:endCxn id="11" idx="3"/>
          </p:cNvCxnSpPr>
          <p:nvPr/>
        </p:nvCxnSpPr>
        <p:spPr>
          <a:xfrm flipV="1">
            <a:off x="3438245" y="2459313"/>
            <a:ext cx="2267510" cy="1734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5"/>
            <a:endCxn id="9" idx="1"/>
          </p:cNvCxnSpPr>
          <p:nvPr/>
        </p:nvCxnSpPr>
        <p:spPr>
          <a:xfrm>
            <a:off x="2142845" y="3526113"/>
            <a:ext cx="972110" cy="667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6"/>
            <a:endCxn id="13" idx="2"/>
          </p:cNvCxnSpPr>
          <p:nvPr/>
        </p:nvCxnSpPr>
        <p:spPr>
          <a:xfrm>
            <a:off x="3505200" y="4355068"/>
            <a:ext cx="2362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6"/>
            <a:endCxn id="14" idx="1"/>
          </p:cNvCxnSpPr>
          <p:nvPr/>
        </p:nvCxnSpPr>
        <p:spPr>
          <a:xfrm>
            <a:off x="6096000" y="2297668"/>
            <a:ext cx="1209955" cy="9051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6"/>
            <a:endCxn id="14" idx="3"/>
          </p:cNvCxnSpPr>
          <p:nvPr/>
        </p:nvCxnSpPr>
        <p:spPr>
          <a:xfrm flipV="1">
            <a:off x="6324600" y="3526113"/>
            <a:ext cx="981355" cy="828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4"/>
            <a:endCxn id="13" idx="0"/>
          </p:cNvCxnSpPr>
          <p:nvPr/>
        </p:nvCxnSpPr>
        <p:spPr>
          <a:xfrm>
            <a:off x="5867400" y="2526268"/>
            <a:ext cx="2286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0"/>
            <a:endCxn id="10" idx="4"/>
          </p:cNvCxnSpPr>
          <p:nvPr/>
        </p:nvCxnSpPr>
        <p:spPr>
          <a:xfrm flipV="1">
            <a:off x="3276600" y="2526268"/>
            <a:ext cx="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362200" y="2678668"/>
            <a:ext cx="304800" cy="369332"/>
          </a:xfrm>
          <a:prstGeom prst="rect">
            <a:avLst/>
          </a:prstGeom>
          <a:noFill/>
        </p:spPr>
        <p:txBody>
          <a:bodyPr wrap="square" rtlCol="0">
            <a:spAutoFit/>
          </a:bodyPr>
          <a:lstStyle/>
          <a:p>
            <a:r>
              <a:rPr lang="en-US" dirty="0"/>
              <a:t>2</a:t>
            </a:r>
          </a:p>
        </p:txBody>
      </p:sp>
      <p:sp>
        <p:nvSpPr>
          <p:cNvPr id="35" name="TextBox 34"/>
          <p:cNvSpPr txBox="1"/>
          <p:nvPr/>
        </p:nvSpPr>
        <p:spPr>
          <a:xfrm>
            <a:off x="2362200" y="3745468"/>
            <a:ext cx="304800" cy="369332"/>
          </a:xfrm>
          <a:prstGeom prst="rect">
            <a:avLst/>
          </a:prstGeom>
          <a:noFill/>
        </p:spPr>
        <p:txBody>
          <a:bodyPr wrap="square" rtlCol="0">
            <a:spAutoFit/>
          </a:bodyPr>
          <a:lstStyle/>
          <a:p>
            <a:r>
              <a:rPr lang="en-US" dirty="0"/>
              <a:t>5</a:t>
            </a:r>
          </a:p>
        </p:txBody>
      </p:sp>
      <p:sp>
        <p:nvSpPr>
          <p:cNvPr id="36" name="TextBox 35"/>
          <p:cNvSpPr txBox="1"/>
          <p:nvPr/>
        </p:nvSpPr>
        <p:spPr>
          <a:xfrm>
            <a:off x="4343400" y="2069068"/>
            <a:ext cx="304800" cy="369332"/>
          </a:xfrm>
          <a:prstGeom prst="rect">
            <a:avLst/>
          </a:prstGeom>
          <a:noFill/>
        </p:spPr>
        <p:txBody>
          <a:bodyPr wrap="square" rtlCol="0">
            <a:spAutoFit/>
          </a:bodyPr>
          <a:lstStyle/>
          <a:p>
            <a:r>
              <a:rPr lang="en-US" dirty="0"/>
              <a:t>8</a:t>
            </a:r>
          </a:p>
        </p:txBody>
      </p:sp>
      <p:sp>
        <p:nvSpPr>
          <p:cNvPr id="37" name="TextBox 36"/>
          <p:cNvSpPr txBox="1"/>
          <p:nvPr/>
        </p:nvSpPr>
        <p:spPr>
          <a:xfrm>
            <a:off x="5943600" y="3059668"/>
            <a:ext cx="304800" cy="369332"/>
          </a:xfrm>
          <a:prstGeom prst="rect">
            <a:avLst/>
          </a:prstGeom>
          <a:noFill/>
        </p:spPr>
        <p:txBody>
          <a:bodyPr wrap="square" rtlCol="0">
            <a:spAutoFit/>
          </a:bodyPr>
          <a:lstStyle/>
          <a:p>
            <a:r>
              <a:rPr lang="en-US" dirty="0"/>
              <a:t>2</a:t>
            </a:r>
          </a:p>
        </p:txBody>
      </p:sp>
      <p:sp>
        <p:nvSpPr>
          <p:cNvPr id="38" name="TextBox 37"/>
          <p:cNvSpPr txBox="1"/>
          <p:nvPr/>
        </p:nvSpPr>
        <p:spPr>
          <a:xfrm>
            <a:off x="6705600" y="2602468"/>
            <a:ext cx="304800" cy="369332"/>
          </a:xfrm>
          <a:prstGeom prst="rect">
            <a:avLst/>
          </a:prstGeom>
          <a:noFill/>
        </p:spPr>
        <p:txBody>
          <a:bodyPr wrap="square" rtlCol="0">
            <a:spAutoFit/>
          </a:bodyPr>
          <a:lstStyle/>
          <a:p>
            <a:r>
              <a:rPr lang="en-US" dirty="0"/>
              <a:t>3</a:t>
            </a:r>
          </a:p>
        </p:txBody>
      </p:sp>
      <p:sp>
        <p:nvSpPr>
          <p:cNvPr id="39" name="TextBox 38"/>
          <p:cNvSpPr txBox="1"/>
          <p:nvPr/>
        </p:nvSpPr>
        <p:spPr>
          <a:xfrm>
            <a:off x="6934200" y="3821668"/>
            <a:ext cx="304800" cy="369332"/>
          </a:xfrm>
          <a:prstGeom prst="rect">
            <a:avLst/>
          </a:prstGeom>
          <a:noFill/>
        </p:spPr>
        <p:txBody>
          <a:bodyPr wrap="square" rtlCol="0">
            <a:spAutoFit/>
          </a:bodyPr>
          <a:lstStyle/>
          <a:p>
            <a:r>
              <a:rPr lang="en-US" dirty="0"/>
              <a:t>9</a:t>
            </a:r>
          </a:p>
        </p:txBody>
      </p:sp>
      <p:sp>
        <p:nvSpPr>
          <p:cNvPr id="40" name="TextBox 39"/>
          <p:cNvSpPr txBox="1"/>
          <p:nvPr/>
        </p:nvSpPr>
        <p:spPr>
          <a:xfrm>
            <a:off x="4495800" y="2983468"/>
            <a:ext cx="304800" cy="369332"/>
          </a:xfrm>
          <a:prstGeom prst="rect">
            <a:avLst/>
          </a:prstGeom>
          <a:noFill/>
        </p:spPr>
        <p:txBody>
          <a:bodyPr wrap="square" rtlCol="0">
            <a:spAutoFit/>
          </a:bodyPr>
          <a:lstStyle/>
          <a:p>
            <a:r>
              <a:rPr lang="en-US" dirty="0"/>
              <a:t>1</a:t>
            </a:r>
          </a:p>
        </p:txBody>
      </p:sp>
      <p:sp>
        <p:nvSpPr>
          <p:cNvPr id="41" name="TextBox 40"/>
          <p:cNvSpPr txBox="1"/>
          <p:nvPr/>
        </p:nvSpPr>
        <p:spPr>
          <a:xfrm>
            <a:off x="3200400" y="2907268"/>
            <a:ext cx="304800" cy="369332"/>
          </a:xfrm>
          <a:prstGeom prst="rect">
            <a:avLst/>
          </a:prstGeom>
          <a:noFill/>
        </p:spPr>
        <p:txBody>
          <a:bodyPr wrap="square" rtlCol="0">
            <a:spAutoFit/>
          </a:bodyPr>
          <a:lstStyle/>
          <a:p>
            <a:r>
              <a:rPr lang="en-US" dirty="0"/>
              <a:t>3</a:t>
            </a:r>
          </a:p>
        </p:txBody>
      </p:sp>
      <p:sp>
        <p:nvSpPr>
          <p:cNvPr id="42" name="TextBox 41"/>
          <p:cNvSpPr txBox="1"/>
          <p:nvPr/>
        </p:nvSpPr>
        <p:spPr>
          <a:xfrm>
            <a:off x="4648200" y="4355068"/>
            <a:ext cx="304800" cy="369332"/>
          </a:xfrm>
          <a:prstGeom prst="rect">
            <a:avLst/>
          </a:prstGeom>
          <a:noFill/>
        </p:spPr>
        <p:txBody>
          <a:bodyPr wrap="square" rtlCol="0">
            <a:spAutoFit/>
          </a:bodyPr>
          <a:lstStyle/>
          <a:p>
            <a:r>
              <a:rPr lang="en-US" dirty="0"/>
              <a:t>7</a:t>
            </a:r>
          </a:p>
        </p:txBody>
      </p:sp>
      <p:sp>
        <p:nvSpPr>
          <p:cNvPr id="46" name="Freeform 45"/>
          <p:cNvSpPr/>
          <p:nvPr/>
        </p:nvSpPr>
        <p:spPr>
          <a:xfrm>
            <a:off x="2092036" y="2145130"/>
            <a:ext cx="5195455" cy="2163634"/>
          </a:xfrm>
          <a:custGeom>
            <a:avLst/>
            <a:gdLst>
              <a:gd name="connsiteX0" fmla="*/ 0 w 5195455"/>
              <a:gd name="connsiteY0" fmla="*/ 999852 h 2163634"/>
              <a:gd name="connsiteX1" fmla="*/ 83128 w 5195455"/>
              <a:gd name="connsiteY1" fmla="*/ 944434 h 2163634"/>
              <a:gd name="connsiteX2" fmla="*/ 221673 w 5195455"/>
              <a:gd name="connsiteY2" fmla="*/ 792034 h 2163634"/>
              <a:gd name="connsiteX3" fmla="*/ 263237 w 5195455"/>
              <a:gd name="connsiteY3" fmla="*/ 778179 h 2163634"/>
              <a:gd name="connsiteX4" fmla="*/ 360219 w 5195455"/>
              <a:gd name="connsiteY4" fmla="*/ 681197 h 2163634"/>
              <a:gd name="connsiteX5" fmla="*/ 401782 w 5195455"/>
              <a:gd name="connsiteY5" fmla="*/ 639634 h 2163634"/>
              <a:gd name="connsiteX6" fmla="*/ 443346 w 5195455"/>
              <a:gd name="connsiteY6" fmla="*/ 611925 h 2163634"/>
              <a:gd name="connsiteX7" fmla="*/ 512619 w 5195455"/>
              <a:gd name="connsiteY7" fmla="*/ 542652 h 2163634"/>
              <a:gd name="connsiteX8" fmla="*/ 554182 w 5195455"/>
              <a:gd name="connsiteY8" fmla="*/ 501088 h 2163634"/>
              <a:gd name="connsiteX9" fmla="*/ 609600 w 5195455"/>
              <a:gd name="connsiteY9" fmla="*/ 431815 h 2163634"/>
              <a:gd name="connsiteX10" fmla="*/ 692728 w 5195455"/>
              <a:gd name="connsiteY10" fmla="*/ 376397 h 2163634"/>
              <a:gd name="connsiteX11" fmla="*/ 720437 w 5195455"/>
              <a:gd name="connsiteY11" fmla="*/ 334834 h 2163634"/>
              <a:gd name="connsiteX12" fmla="*/ 762000 w 5195455"/>
              <a:gd name="connsiteY12" fmla="*/ 320979 h 2163634"/>
              <a:gd name="connsiteX13" fmla="*/ 803564 w 5195455"/>
              <a:gd name="connsiteY13" fmla="*/ 293270 h 2163634"/>
              <a:gd name="connsiteX14" fmla="*/ 900546 w 5195455"/>
              <a:gd name="connsiteY14" fmla="*/ 196288 h 2163634"/>
              <a:gd name="connsiteX15" fmla="*/ 942109 w 5195455"/>
              <a:gd name="connsiteY15" fmla="*/ 168579 h 2163634"/>
              <a:gd name="connsiteX16" fmla="*/ 1025237 w 5195455"/>
              <a:gd name="connsiteY16" fmla="*/ 140870 h 2163634"/>
              <a:gd name="connsiteX17" fmla="*/ 1122219 w 5195455"/>
              <a:gd name="connsiteY17" fmla="*/ 99306 h 2163634"/>
              <a:gd name="connsiteX18" fmla="*/ 1357746 w 5195455"/>
              <a:gd name="connsiteY18" fmla="*/ 57743 h 2163634"/>
              <a:gd name="connsiteX19" fmla="*/ 2092037 w 5195455"/>
              <a:gd name="connsiteY19" fmla="*/ 30034 h 2163634"/>
              <a:gd name="connsiteX20" fmla="*/ 2507673 w 5195455"/>
              <a:gd name="connsiteY20" fmla="*/ 16179 h 2163634"/>
              <a:gd name="connsiteX21" fmla="*/ 3269673 w 5195455"/>
              <a:gd name="connsiteY21" fmla="*/ 30034 h 2163634"/>
              <a:gd name="connsiteX22" fmla="*/ 3338946 w 5195455"/>
              <a:gd name="connsiteY22" fmla="*/ 43888 h 2163634"/>
              <a:gd name="connsiteX23" fmla="*/ 3477491 w 5195455"/>
              <a:gd name="connsiteY23" fmla="*/ 57743 h 2163634"/>
              <a:gd name="connsiteX24" fmla="*/ 3602182 w 5195455"/>
              <a:gd name="connsiteY24" fmla="*/ 71597 h 2163634"/>
              <a:gd name="connsiteX25" fmla="*/ 3699164 w 5195455"/>
              <a:gd name="connsiteY25" fmla="*/ 99306 h 2163634"/>
              <a:gd name="connsiteX26" fmla="*/ 3740728 w 5195455"/>
              <a:gd name="connsiteY26" fmla="*/ 113161 h 2163634"/>
              <a:gd name="connsiteX27" fmla="*/ 3782291 w 5195455"/>
              <a:gd name="connsiteY27" fmla="*/ 154725 h 2163634"/>
              <a:gd name="connsiteX28" fmla="*/ 3823855 w 5195455"/>
              <a:gd name="connsiteY28" fmla="*/ 320979 h 2163634"/>
              <a:gd name="connsiteX29" fmla="*/ 3837709 w 5195455"/>
              <a:gd name="connsiteY29" fmla="*/ 362543 h 2163634"/>
              <a:gd name="connsiteX30" fmla="*/ 3865419 w 5195455"/>
              <a:gd name="connsiteY30" fmla="*/ 459525 h 2163634"/>
              <a:gd name="connsiteX31" fmla="*/ 3893128 w 5195455"/>
              <a:gd name="connsiteY31" fmla="*/ 501088 h 2163634"/>
              <a:gd name="connsiteX32" fmla="*/ 3906982 w 5195455"/>
              <a:gd name="connsiteY32" fmla="*/ 570361 h 2163634"/>
              <a:gd name="connsiteX33" fmla="*/ 3920837 w 5195455"/>
              <a:gd name="connsiteY33" fmla="*/ 625779 h 2163634"/>
              <a:gd name="connsiteX34" fmla="*/ 3934691 w 5195455"/>
              <a:gd name="connsiteY34" fmla="*/ 708906 h 2163634"/>
              <a:gd name="connsiteX35" fmla="*/ 3976255 w 5195455"/>
              <a:gd name="connsiteY35" fmla="*/ 1082979 h 2163634"/>
              <a:gd name="connsiteX36" fmla="*/ 4003964 w 5195455"/>
              <a:gd name="connsiteY36" fmla="*/ 1166106 h 2163634"/>
              <a:gd name="connsiteX37" fmla="*/ 4017819 w 5195455"/>
              <a:gd name="connsiteY37" fmla="*/ 1207670 h 2163634"/>
              <a:gd name="connsiteX38" fmla="*/ 4031673 w 5195455"/>
              <a:gd name="connsiteY38" fmla="*/ 1290797 h 2163634"/>
              <a:gd name="connsiteX39" fmla="*/ 4059382 w 5195455"/>
              <a:gd name="connsiteY39" fmla="*/ 1373925 h 2163634"/>
              <a:gd name="connsiteX40" fmla="*/ 4073237 w 5195455"/>
              <a:gd name="connsiteY40" fmla="*/ 1415488 h 2163634"/>
              <a:gd name="connsiteX41" fmla="*/ 4100946 w 5195455"/>
              <a:gd name="connsiteY41" fmla="*/ 1526325 h 2163634"/>
              <a:gd name="connsiteX42" fmla="*/ 4114800 w 5195455"/>
              <a:gd name="connsiteY42" fmla="*/ 1720288 h 2163634"/>
              <a:gd name="connsiteX43" fmla="*/ 4170219 w 5195455"/>
              <a:gd name="connsiteY43" fmla="*/ 2163634 h 2163634"/>
              <a:gd name="connsiteX44" fmla="*/ 4253346 w 5195455"/>
              <a:gd name="connsiteY44" fmla="*/ 2149779 h 2163634"/>
              <a:gd name="connsiteX45" fmla="*/ 4281055 w 5195455"/>
              <a:gd name="connsiteY45" fmla="*/ 2108215 h 2163634"/>
              <a:gd name="connsiteX46" fmla="*/ 4322619 w 5195455"/>
              <a:gd name="connsiteY46" fmla="*/ 2066652 h 2163634"/>
              <a:gd name="connsiteX47" fmla="*/ 4350328 w 5195455"/>
              <a:gd name="connsiteY47" fmla="*/ 2025088 h 2163634"/>
              <a:gd name="connsiteX48" fmla="*/ 4433455 w 5195455"/>
              <a:gd name="connsiteY48" fmla="*/ 1955815 h 2163634"/>
              <a:gd name="connsiteX49" fmla="*/ 4461164 w 5195455"/>
              <a:gd name="connsiteY49" fmla="*/ 1900397 h 2163634"/>
              <a:gd name="connsiteX50" fmla="*/ 4516582 w 5195455"/>
              <a:gd name="connsiteY50" fmla="*/ 1872688 h 2163634"/>
              <a:gd name="connsiteX51" fmla="*/ 4613564 w 5195455"/>
              <a:gd name="connsiteY51" fmla="*/ 1803415 h 2163634"/>
              <a:gd name="connsiteX52" fmla="*/ 4668982 w 5195455"/>
              <a:gd name="connsiteY52" fmla="*/ 1775706 h 2163634"/>
              <a:gd name="connsiteX53" fmla="*/ 4710546 w 5195455"/>
              <a:gd name="connsiteY53" fmla="*/ 1734143 h 2163634"/>
              <a:gd name="connsiteX54" fmla="*/ 4807528 w 5195455"/>
              <a:gd name="connsiteY54" fmla="*/ 1651015 h 2163634"/>
              <a:gd name="connsiteX55" fmla="*/ 4849091 w 5195455"/>
              <a:gd name="connsiteY55" fmla="*/ 1609452 h 2163634"/>
              <a:gd name="connsiteX56" fmla="*/ 4973782 w 5195455"/>
              <a:gd name="connsiteY56" fmla="*/ 1526325 h 2163634"/>
              <a:gd name="connsiteX57" fmla="*/ 5015346 w 5195455"/>
              <a:gd name="connsiteY57" fmla="*/ 1498615 h 2163634"/>
              <a:gd name="connsiteX58" fmla="*/ 5070764 w 5195455"/>
              <a:gd name="connsiteY58" fmla="*/ 1457052 h 2163634"/>
              <a:gd name="connsiteX59" fmla="*/ 5098473 w 5195455"/>
              <a:gd name="connsiteY59" fmla="*/ 1415488 h 2163634"/>
              <a:gd name="connsiteX60" fmla="*/ 5181600 w 5195455"/>
              <a:gd name="connsiteY60" fmla="*/ 1360070 h 2163634"/>
              <a:gd name="connsiteX61" fmla="*/ 5195455 w 5195455"/>
              <a:gd name="connsiteY61" fmla="*/ 1346215 h 216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95455" h="2163634">
                <a:moveTo>
                  <a:pt x="0" y="999852"/>
                </a:moveTo>
                <a:cubicBezTo>
                  <a:pt x="27709" y="981379"/>
                  <a:pt x="63147" y="971076"/>
                  <a:pt x="83128" y="944434"/>
                </a:cubicBezTo>
                <a:cubicBezTo>
                  <a:pt x="113970" y="903311"/>
                  <a:pt x="183899" y="804626"/>
                  <a:pt x="221673" y="792034"/>
                </a:cubicBezTo>
                <a:lnTo>
                  <a:pt x="263237" y="778179"/>
                </a:lnTo>
                <a:cubicBezTo>
                  <a:pt x="312908" y="703671"/>
                  <a:pt x="268071" y="761826"/>
                  <a:pt x="360219" y="681197"/>
                </a:cubicBezTo>
                <a:cubicBezTo>
                  <a:pt x="374964" y="668295"/>
                  <a:pt x="386730" y="652177"/>
                  <a:pt x="401782" y="639634"/>
                </a:cubicBezTo>
                <a:cubicBezTo>
                  <a:pt x="414574" y="628974"/>
                  <a:pt x="430815" y="622890"/>
                  <a:pt x="443346" y="611925"/>
                </a:cubicBezTo>
                <a:cubicBezTo>
                  <a:pt x="467922" y="590421"/>
                  <a:pt x="489528" y="565743"/>
                  <a:pt x="512619" y="542652"/>
                </a:cubicBezTo>
                <a:cubicBezTo>
                  <a:pt x="526473" y="528797"/>
                  <a:pt x="543314" y="517390"/>
                  <a:pt x="554182" y="501088"/>
                </a:cubicBezTo>
                <a:cubicBezTo>
                  <a:pt x="572358" y="473825"/>
                  <a:pt x="583280" y="451555"/>
                  <a:pt x="609600" y="431815"/>
                </a:cubicBezTo>
                <a:cubicBezTo>
                  <a:pt x="636242" y="411834"/>
                  <a:pt x="692728" y="376397"/>
                  <a:pt x="692728" y="376397"/>
                </a:cubicBezTo>
                <a:cubicBezTo>
                  <a:pt x="701964" y="362543"/>
                  <a:pt x="707435" y="345236"/>
                  <a:pt x="720437" y="334834"/>
                </a:cubicBezTo>
                <a:cubicBezTo>
                  <a:pt x="731841" y="325711"/>
                  <a:pt x="748938" y="327510"/>
                  <a:pt x="762000" y="320979"/>
                </a:cubicBezTo>
                <a:cubicBezTo>
                  <a:pt x="776893" y="313532"/>
                  <a:pt x="789709" y="302506"/>
                  <a:pt x="803564" y="293270"/>
                </a:cubicBezTo>
                <a:cubicBezTo>
                  <a:pt x="827950" y="220113"/>
                  <a:pt x="805268" y="259807"/>
                  <a:pt x="900546" y="196288"/>
                </a:cubicBezTo>
                <a:cubicBezTo>
                  <a:pt x="914400" y="187052"/>
                  <a:pt x="926313" y="173844"/>
                  <a:pt x="942109" y="168579"/>
                </a:cubicBezTo>
                <a:cubicBezTo>
                  <a:pt x="969818" y="159343"/>
                  <a:pt x="1000934" y="157072"/>
                  <a:pt x="1025237" y="140870"/>
                </a:cubicBezTo>
                <a:cubicBezTo>
                  <a:pt x="1091177" y="96909"/>
                  <a:pt x="1040887" y="123706"/>
                  <a:pt x="1122219" y="99306"/>
                </a:cubicBezTo>
                <a:cubicBezTo>
                  <a:pt x="1274703" y="53561"/>
                  <a:pt x="1139644" y="77570"/>
                  <a:pt x="1357746" y="57743"/>
                </a:cubicBezTo>
                <a:cubicBezTo>
                  <a:pt x="1646451" y="0"/>
                  <a:pt x="1384487" y="48176"/>
                  <a:pt x="2092037" y="30034"/>
                </a:cubicBezTo>
                <a:lnTo>
                  <a:pt x="2507673" y="16179"/>
                </a:lnTo>
                <a:lnTo>
                  <a:pt x="3269673" y="30034"/>
                </a:lnTo>
                <a:cubicBezTo>
                  <a:pt x="3293208" y="30819"/>
                  <a:pt x="3315604" y="40776"/>
                  <a:pt x="3338946" y="43888"/>
                </a:cubicBezTo>
                <a:cubicBezTo>
                  <a:pt x="3384951" y="50022"/>
                  <a:pt x="3431334" y="52884"/>
                  <a:pt x="3477491" y="57743"/>
                </a:cubicBezTo>
                <a:lnTo>
                  <a:pt x="3602182" y="71597"/>
                </a:lnTo>
                <a:cubicBezTo>
                  <a:pt x="3701839" y="104817"/>
                  <a:pt x="3577388" y="64513"/>
                  <a:pt x="3699164" y="99306"/>
                </a:cubicBezTo>
                <a:cubicBezTo>
                  <a:pt x="3713206" y="103318"/>
                  <a:pt x="3726873" y="108543"/>
                  <a:pt x="3740728" y="113161"/>
                </a:cubicBezTo>
                <a:cubicBezTo>
                  <a:pt x="3754582" y="127016"/>
                  <a:pt x="3772776" y="137597"/>
                  <a:pt x="3782291" y="154725"/>
                </a:cubicBezTo>
                <a:cubicBezTo>
                  <a:pt x="3813396" y="210714"/>
                  <a:pt x="3810476" y="260773"/>
                  <a:pt x="3823855" y="320979"/>
                </a:cubicBezTo>
                <a:cubicBezTo>
                  <a:pt x="3827023" y="335235"/>
                  <a:pt x="3833697" y="348501"/>
                  <a:pt x="3837709" y="362543"/>
                </a:cubicBezTo>
                <a:cubicBezTo>
                  <a:pt x="3843627" y="383258"/>
                  <a:pt x="3854346" y="437380"/>
                  <a:pt x="3865419" y="459525"/>
                </a:cubicBezTo>
                <a:cubicBezTo>
                  <a:pt x="3872866" y="474418"/>
                  <a:pt x="3883892" y="487234"/>
                  <a:pt x="3893128" y="501088"/>
                </a:cubicBezTo>
                <a:cubicBezTo>
                  <a:pt x="3897746" y="524179"/>
                  <a:pt x="3901874" y="547373"/>
                  <a:pt x="3906982" y="570361"/>
                </a:cubicBezTo>
                <a:cubicBezTo>
                  <a:pt x="3911113" y="588949"/>
                  <a:pt x="3917103" y="607108"/>
                  <a:pt x="3920837" y="625779"/>
                </a:cubicBezTo>
                <a:cubicBezTo>
                  <a:pt x="3926346" y="653325"/>
                  <a:pt x="3930073" y="681197"/>
                  <a:pt x="3934691" y="708906"/>
                </a:cubicBezTo>
                <a:cubicBezTo>
                  <a:pt x="3943478" y="875862"/>
                  <a:pt x="3930299" y="945111"/>
                  <a:pt x="3976255" y="1082979"/>
                </a:cubicBezTo>
                <a:lnTo>
                  <a:pt x="4003964" y="1166106"/>
                </a:lnTo>
                <a:lnTo>
                  <a:pt x="4017819" y="1207670"/>
                </a:lnTo>
                <a:cubicBezTo>
                  <a:pt x="4022437" y="1235379"/>
                  <a:pt x="4024860" y="1263545"/>
                  <a:pt x="4031673" y="1290797"/>
                </a:cubicBezTo>
                <a:cubicBezTo>
                  <a:pt x="4038757" y="1319133"/>
                  <a:pt x="4050145" y="1346216"/>
                  <a:pt x="4059382" y="1373925"/>
                </a:cubicBezTo>
                <a:cubicBezTo>
                  <a:pt x="4064000" y="1387779"/>
                  <a:pt x="4070373" y="1401168"/>
                  <a:pt x="4073237" y="1415488"/>
                </a:cubicBezTo>
                <a:cubicBezTo>
                  <a:pt x="4089955" y="1499082"/>
                  <a:pt x="4079644" y="1462421"/>
                  <a:pt x="4100946" y="1526325"/>
                </a:cubicBezTo>
                <a:cubicBezTo>
                  <a:pt x="4105564" y="1590979"/>
                  <a:pt x="4111857" y="1655536"/>
                  <a:pt x="4114800" y="1720288"/>
                </a:cubicBezTo>
                <a:cubicBezTo>
                  <a:pt x="4134613" y="2156169"/>
                  <a:pt x="4012665" y="2058599"/>
                  <a:pt x="4170219" y="2163634"/>
                </a:cubicBezTo>
                <a:cubicBezTo>
                  <a:pt x="4197928" y="2159016"/>
                  <a:pt x="4228221" y="2162342"/>
                  <a:pt x="4253346" y="2149779"/>
                </a:cubicBezTo>
                <a:cubicBezTo>
                  <a:pt x="4268239" y="2142332"/>
                  <a:pt x="4270395" y="2121007"/>
                  <a:pt x="4281055" y="2108215"/>
                </a:cubicBezTo>
                <a:cubicBezTo>
                  <a:pt x="4293598" y="2093163"/>
                  <a:pt x="4310076" y="2081704"/>
                  <a:pt x="4322619" y="2066652"/>
                </a:cubicBezTo>
                <a:cubicBezTo>
                  <a:pt x="4333279" y="2053860"/>
                  <a:pt x="4338554" y="2036862"/>
                  <a:pt x="4350328" y="2025088"/>
                </a:cubicBezTo>
                <a:cubicBezTo>
                  <a:pt x="4411089" y="1964326"/>
                  <a:pt x="4376710" y="2035257"/>
                  <a:pt x="4433455" y="1955815"/>
                </a:cubicBezTo>
                <a:cubicBezTo>
                  <a:pt x="4445459" y="1939009"/>
                  <a:pt x="4446560" y="1915001"/>
                  <a:pt x="4461164" y="1900397"/>
                </a:cubicBezTo>
                <a:cubicBezTo>
                  <a:pt x="4475768" y="1885793"/>
                  <a:pt x="4499068" y="1883634"/>
                  <a:pt x="4516582" y="1872688"/>
                </a:cubicBezTo>
                <a:cubicBezTo>
                  <a:pt x="4595865" y="1823137"/>
                  <a:pt x="4545184" y="1842490"/>
                  <a:pt x="4613564" y="1803415"/>
                </a:cubicBezTo>
                <a:cubicBezTo>
                  <a:pt x="4631496" y="1793168"/>
                  <a:pt x="4652176" y="1787710"/>
                  <a:pt x="4668982" y="1775706"/>
                </a:cubicBezTo>
                <a:cubicBezTo>
                  <a:pt x="4684926" y="1764318"/>
                  <a:pt x="4695494" y="1746686"/>
                  <a:pt x="4710546" y="1734143"/>
                </a:cubicBezTo>
                <a:cubicBezTo>
                  <a:pt x="4837138" y="1628650"/>
                  <a:pt x="4641031" y="1817512"/>
                  <a:pt x="4807528" y="1651015"/>
                </a:cubicBezTo>
                <a:cubicBezTo>
                  <a:pt x="4821382" y="1637161"/>
                  <a:pt x="4832789" y="1620320"/>
                  <a:pt x="4849091" y="1609452"/>
                </a:cubicBezTo>
                <a:lnTo>
                  <a:pt x="4973782" y="1526325"/>
                </a:lnTo>
                <a:cubicBezTo>
                  <a:pt x="4987637" y="1517088"/>
                  <a:pt x="5002025" y="1508606"/>
                  <a:pt x="5015346" y="1498615"/>
                </a:cubicBezTo>
                <a:lnTo>
                  <a:pt x="5070764" y="1457052"/>
                </a:lnTo>
                <a:cubicBezTo>
                  <a:pt x="5080000" y="1443197"/>
                  <a:pt x="5085942" y="1426453"/>
                  <a:pt x="5098473" y="1415488"/>
                </a:cubicBezTo>
                <a:cubicBezTo>
                  <a:pt x="5123535" y="1393558"/>
                  <a:pt x="5158052" y="1383618"/>
                  <a:pt x="5181600" y="1360070"/>
                </a:cubicBezTo>
                <a:lnTo>
                  <a:pt x="5195455" y="1346215"/>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Straight Connector 46"/>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48"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itle 1"/>
          <p:cNvSpPr>
            <a:spLocks noGrp="1"/>
          </p:cNvSpPr>
          <p:nvPr>
            <p:ph type="title"/>
          </p:nvPr>
        </p:nvSpPr>
        <p:spPr>
          <a:xfrm>
            <a:off x="457200" y="533400"/>
            <a:ext cx="8229600" cy="914400"/>
          </a:xfrm>
        </p:spPr>
        <p:txBody>
          <a:bodyPr/>
          <a:lstStyle/>
          <a:p>
            <a:pPr algn="l" eaLnBrk="1" hangingPunct="1"/>
            <a:r>
              <a:rPr lang="en-IN" sz="3200" dirty="0"/>
              <a:t>Greedy technique </a:t>
            </a:r>
          </a:p>
        </p:txBody>
      </p:sp>
      <p:sp>
        <p:nvSpPr>
          <p:cNvPr id="30" name="Rectangle 29"/>
          <p:cNvSpPr/>
          <p:nvPr/>
        </p:nvSpPr>
        <p:spPr>
          <a:xfrm>
            <a:off x="3200400" y="5257800"/>
            <a:ext cx="2268570" cy="369332"/>
          </a:xfrm>
          <a:prstGeom prst="rect">
            <a:avLst/>
          </a:prstGeom>
        </p:spPr>
        <p:txBody>
          <a:bodyPr wrap="none">
            <a:spAutoFit/>
          </a:bodyPr>
          <a:lstStyle/>
          <a:p>
            <a:r>
              <a:rPr lang="en-US" dirty="0"/>
              <a:t>Shortest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16"/>
                                        </p:tgtEl>
                                        <p:attrNameLst>
                                          <p:attrName>style.color</p:attrName>
                                        </p:attrNameLst>
                                      </p:cBhvr>
                                      <p:by>
                                        <p:hsl h="0" s="-12549" l="-25098"/>
                                      </p:by>
                                    </p:animClr>
                                    <p:animClr clrSpc="hsl" dir="cw">
                                      <p:cBhvr>
                                        <p:cTn id="7" dur="500" fill="hold"/>
                                        <p:tgtEl>
                                          <p:spTgt spid="16"/>
                                        </p:tgtEl>
                                        <p:attrNameLst>
                                          <p:attrName>fillcolor</p:attrName>
                                        </p:attrNameLst>
                                      </p:cBhvr>
                                      <p:by>
                                        <p:hsl h="0" s="-12549" l="-25098"/>
                                      </p:by>
                                    </p:animClr>
                                    <p:animClr clrSpc="hsl" dir="cw">
                                      <p:cBhvr>
                                        <p:cTn id="8" dur="500" fill="hold"/>
                                        <p:tgtEl>
                                          <p:spTgt spid="16"/>
                                        </p:tgtEl>
                                        <p:attrNameLst>
                                          <p:attrName>stroke.color</p:attrName>
                                        </p:attrNameLst>
                                      </p:cBhvr>
                                      <p:by>
                                        <p:hsl h="0" s="-12549" l="-25098"/>
                                      </p:by>
                                    </p:animClr>
                                    <p:set>
                                      <p:cBhvr>
                                        <p:cTn id="9" dur="500" fill="hold"/>
                                        <p:tgtEl>
                                          <p:spTgt spid="16"/>
                                        </p:tgtEl>
                                        <p:attrNameLst>
                                          <p:attrName>fill.type</p:attrName>
                                        </p:attrNameLst>
                                      </p:cBhvr>
                                      <p:to>
                                        <p:strVal val="solid"/>
                                      </p:to>
                                    </p:set>
                                  </p:childTnLst>
                                </p:cTn>
                              </p:par>
                              <p:par>
                                <p:cTn id="10" presetID="24" presetClass="emph" presetSubtype="0" fill="hold" nodeType="withEffect">
                                  <p:stCondLst>
                                    <p:cond delay="0"/>
                                  </p:stCondLst>
                                  <p:childTnLst>
                                    <p:animClr clrSpc="hsl" dir="cw">
                                      <p:cBhvr override="childStyle">
                                        <p:cTn id="11" dur="500" fill="hold"/>
                                        <p:tgtEl>
                                          <p:spTgt spid="18"/>
                                        </p:tgtEl>
                                        <p:attrNameLst>
                                          <p:attrName>style.color</p:attrName>
                                        </p:attrNameLst>
                                      </p:cBhvr>
                                      <p:by>
                                        <p:hsl h="0" s="-12549" l="-25098"/>
                                      </p:by>
                                    </p:animClr>
                                    <p:animClr clrSpc="hsl" dir="cw">
                                      <p:cBhvr>
                                        <p:cTn id="12" dur="500" fill="hold"/>
                                        <p:tgtEl>
                                          <p:spTgt spid="18"/>
                                        </p:tgtEl>
                                        <p:attrNameLst>
                                          <p:attrName>fillcolor</p:attrName>
                                        </p:attrNameLst>
                                      </p:cBhvr>
                                      <p:by>
                                        <p:hsl h="0" s="-12549" l="-25098"/>
                                      </p:by>
                                    </p:animClr>
                                    <p:animClr clrSpc="hsl" dir="cw">
                                      <p:cBhvr>
                                        <p:cTn id="13" dur="500" fill="hold"/>
                                        <p:tgtEl>
                                          <p:spTgt spid="18"/>
                                        </p:tgtEl>
                                        <p:attrNameLst>
                                          <p:attrName>stroke.color</p:attrName>
                                        </p:attrNameLst>
                                      </p:cBhvr>
                                      <p:by>
                                        <p:hsl h="0" s="-12549" l="-25098"/>
                                      </p:by>
                                    </p:animClr>
                                    <p:set>
                                      <p:cBhvr>
                                        <p:cTn id="14" dur="500" fill="hold"/>
                                        <p:tgtEl>
                                          <p:spTgt spid="18"/>
                                        </p:tgtEl>
                                        <p:attrNameLst>
                                          <p:attrName>fill.type</p:attrName>
                                        </p:attrNameLst>
                                      </p:cBhvr>
                                      <p:to>
                                        <p:strVal val="solid"/>
                                      </p:to>
                                    </p:set>
                                  </p:childTnLst>
                                </p:cTn>
                              </p:par>
                              <p:par>
                                <p:cTn id="15" presetID="24" presetClass="emph" presetSubtype="0" fill="hold" nodeType="withEffect">
                                  <p:stCondLst>
                                    <p:cond delay="0"/>
                                  </p:stCondLst>
                                  <p:childTnLst>
                                    <p:animClr clrSpc="hsl" dir="cw">
                                      <p:cBhvr override="childStyle">
                                        <p:cTn id="16" dur="500" fill="hold"/>
                                        <p:tgtEl>
                                          <p:spTgt spid="31"/>
                                        </p:tgtEl>
                                        <p:attrNameLst>
                                          <p:attrName>style.color</p:attrName>
                                        </p:attrNameLst>
                                      </p:cBhvr>
                                      <p:by>
                                        <p:hsl h="0" s="-12549" l="-25098"/>
                                      </p:by>
                                    </p:animClr>
                                    <p:animClr clrSpc="hsl" dir="cw">
                                      <p:cBhvr>
                                        <p:cTn id="17" dur="500" fill="hold"/>
                                        <p:tgtEl>
                                          <p:spTgt spid="31"/>
                                        </p:tgtEl>
                                        <p:attrNameLst>
                                          <p:attrName>fillcolor</p:attrName>
                                        </p:attrNameLst>
                                      </p:cBhvr>
                                      <p:by>
                                        <p:hsl h="0" s="-12549" l="-25098"/>
                                      </p:by>
                                    </p:animClr>
                                    <p:animClr clrSpc="hsl" dir="cw">
                                      <p:cBhvr>
                                        <p:cTn id="18" dur="500" fill="hold"/>
                                        <p:tgtEl>
                                          <p:spTgt spid="31"/>
                                        </p:tgtEl>
                                        <p:attrNameLst>
                                          <p:attrName>stroke.color</p:attrName>
                                        </p:attrNameLst>
                                      </p:cBhvr>
                                      <p:by>
                                        <p:hsl h="0" s="-12549" l="-25098"/>
                                      </p:by>
                                    </p:animClr>
                                    <p:set>
                                      <p:cBhvr>
                                        <p:cTn id="19" dur="500" fill="hold"/>
                                        <p:tgtEl>
                                          <p:spTgt spid="31"/>
                                        </p:tgtEl>
                                        <p:attrNameLst>
                                          <p:attrName>fill.type</p:attrName>
                                        </p:attrNameLst>
                                      </p:cBhvr>
                                      <p:to>
                                        <p:strVal val="solid"/>
                                      </p:to>
                                    </p:set>
                                  </p:childTnLst>
                                </p:cTn>
                              </p:par>
                              <p:par>
                                <p:cTn id="20" presetID="24" presetClass="emph" presetSubtype="0" fill="hold" nodeType="withEffect">
                                  <p:stCondLst>
                                    <p:cond delay="0"/>
                                  </p:stCondLst>
                                  <p:childTnLst>
                                    <p:animClr clrSpc="hsl" dir="cw">
                                      <p:cBhvr override="childStyle">
                                        <p:cTn id="21" dur="500" fill="hold"/>
                                        <p:tgtEl>
                                          <p:spTgt spid="29"/>
                                        </p:tgtEl>
                                        <p:attrNameLst>
                                          <p:attrName>style.color</p:attrName>
                                        </p:attrNameLst>
                                      </p:cBhvr>
                                      <p:by>
                                        <p:hsl h="0" s="-12549" l="-25098"/>
                                      </p:by>
                                    </p:animClr>
                                    <p:animClr clrSpc="hsl" dir="cw">
                                      <p:cBhvr>
                                        <p:cTn id="22" dur="500" fill="hold"/>
                                        <p:tgtEl>
                                          <p:spTgt spid="29"/>
                                        </p:tgtEl>
                                        <p:attrNameLst>
                                          <p:attrName>fillcolor</p:attrName>
                                        </p:attrNameLst>
                                      </p:cBhvr>
                                      <p:by>
                                        <p:hsl h="0" s="-12549" l="-25098"/>
                                      </p:by>
                                    </p:animClr>
                                    <p:animClr clrSpc="hsl" dir="cw">
                                      <p:cBhvr>
                                        <p:cTn id="23" dur="500" fill="hold"/>
                                        <p:tgtEl>
                                          <p:spTgt spid="29"/>
                                        </p:tgtEl>
                                        <p:attrNameLst>
                                          <p:attrName>stroke.color</p:attrName>
                                        </p:attrNameLst>
                                      </p:cBhvr>
                                      <p:by>
                                        <p:hsl h="0" s="-12549" l="-25098"/>
                                      </p:by>
                                    </p:animClr>
                                    <p:set>
                                      <p:cBhvr>
                                        <p:cTn id="24" dur="500" fill="hold"/>
                                        <p:tgtEl>
                                          <p:spTgt spid="29"/>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048000" y="41264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p:cNvSpPr/>
          <p:nvPr/>
        </p:nvSpPr>
        <p:spPr>
          <a:xfrm>
            <a:off x="3048000" y="20690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p:cNvSpPr/>
          <p:nvPr/>
        </p:nvSpPr>
        <p:spPr>
          <a:xfrm>
            <a:off x="5638800" y="20690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2" name="Oval 11"/>
          <p:cNvSpPr/>
          <p:nvPr/>
        </p:nvSpPr>
        <p:spPr>
          <a:xfrm>
            <a:off x="1752600" y="31358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3" name="Oval 12"/>
          <p:cNvSpPr/>
          <p:nvPr/>
        </p:nvSpPr>
        <p:spPr>
          <a:xfrm>
            <a:off x="5867400" y="41264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4" name="Oval 13"/>
          <p:cNvSpPr/>
          <p:nvPr/>
        </p:nvSpPr>
        <p:spPr>
          <a:xfrm>
            <a:off x="7239000" y="31358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6" name="Straight Arrow Connector 15"/>
          <p:cNvCxnSpPr>
            <a:stCxn id="12" idx="7"/>
            <a:endCxn id="10" idx="3"/>
          </p:cNvCxnSpPr>
          <p:nvPr/>
        </p:nvCxnSpPr>
        <p:spPr>
          <a:xfrm flipV="1">
            <a:off x="2142845" y="2459313"/>
            <a:ext cx="972110" cy="743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a:endCxn id="11" idx="2"/>
          </p:cNvCxnSpPr>
          <p:nvPr/>
        </p:nvCxnSpPr>
        <p:spPr>
          <a:xfrm>
            <a:off x="3505200" y="2297668"/>
            <a:ext cx="2133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7"/>
            <a:endCxn id="11" idx="3"/>
          </p:cNvCxnSpPr>
          <p:nvPr/>
        </p:nvCxnSpPr>
        <p:spPr>
          <a:xfrm flipV="1">
            <a:off x="3438245" y="2459313"/>
            <a:ext cx="2267510" cy="1734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5"/>
            <a:endCxn id="9" idx="1"/>
          </p:cNvCxnSpPr>
          <p:nvPr/>
        </p:nvCxnSpPr>
        <p:spPr>
          <a:xfrm>
            <a:off x="2142845" y="3526113"/>
            <a:ext cx="972110" cy="667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6"/>
            <a:endCxn id="13" idx="2"/>
          </p:cNvCxnSpPr>
          <p:nvPr/>
        </p:nvCxnSpPr>
        <p:spPr>
          <a:xfrm>
            <a:off x="3505200" y="4355068"/>
            <a:ext cx="2362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6"/>
            <a:endCxn id="14" idx="1"/>
          </p:cNvCxnSpPr>
          <p:nvPr/>
        </p:nvCxnSpPr>
        <p:spPr>
          <a:xfrm>
            <a:off x="6096000" y="2297668"/>
            <a:ext cx="1209955" cy="9051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6"/>
            <a:endCxn id="14" idx="3"/>
          </p:cNvCxnSpPr>
          <p:nvPr/>
        </p:nvCxnSpPr>
        <p:spPr>
          <a:xfrm flipV="1">
            <a:off x="6324600" y="3526113"/>
            <a:ext cx="981355" cy="828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4"/>
            <a:endCxn id="13" idx="0"/>
          </p:cNvCxnSpPr>
          <p:nvPr/>
        </p:nvCxnSpPr>
        <p:spPr>
          <a:xfrm>
            <a:off x="5867400" y="2526268"/>
            <a:ext cx="2286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0"/>
            <a:endCxn id="10" idx="4"/>
          </p:cNvCxnSpPr>
          <p:nvPr/>
        </p:nvCxnSpPr>
        <p:spPr>
          <a:xfrm flipV="1">
            <a:off x="3276600" y="2526268"/>
            <a:ext cx="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362200" y="2678668"/>
            <a:ext cx="304800" cy="369332"/>
          </a:xfrm>
          <a:prstGeom prst="rect">
            <a:avLst/>
          </a:prstGeom>
          <a:noFill/>
        </p:spPr>
        <p:txBody>
          <a:bodyPr wrap="square" rtlCol="0">
            <a:spAutoFit/>
          </a:bodyPr>
          <a:lstStyle/>
          <a:p>
            <a:r>
              <a:rPr lang="en-US" dirty="0"/>
              <a:t>2</a:t>
            </a:r>
          </a:p>
        </p:txBody>
      </p:sp>
      <p:sp>
        <p:nvSpPr>
          <p:cNvPr id="35" name="TextBox 34"/>
          <p:cNvSpPr txBox="1"/>
          <p:nvPr/>
        </p:nvSpPr>
        <p:spPr>
          <a:xfrm>
            <a:off x="2362200" y="3745468"/>
            <a:ext cx="304800" cy="369332"/>
          </a:xfrm>
          <a:prstGeom prst="rect">
            <a:avLst/>
          </a:prstGeom>
          <a:noFill/>
        </p:spPr>
        <p:txBody>
          <a:bodyPr wrap="square" rtlCol="0">
            <a:spAutoFit/>
          </a:bodyPr>
          <a:lstStyle/>
          <a:p>
            <a:r>
              <a:rPr lang="en-US" dirty="0"/>
              <a:t>5</a:t>
            </a:r>
          </a:p>
        </p:txBody>
      </p:sp>
      <p:sp>
        <p:nvSpPr>
          <p:cNvPr id="36" name="TextBox 35"/>
          <p:cNvSpPr txBox="1"/>
          <p:nvPr/>
        </p:nvSpPr>
        <p:spPr>
          <a:xfrm>
            <a:off x="4343400" y="2069068"/>
            <a:ext cx="304800" cy="369332"/>
          </a:xfrm>
          <a:prstGeom prst="rect">
            <a:avLst/>
          </a:prstGeom>
          <a:noFill/>
        </p:spPr>
        <p:txBody>
          <a:bodyPr wrap="square" rtlCol="0">
            <a:spAutoFit/>
          </a:bodyPr>
          <a:lstStyle/>
          <a:p>
            <a:r>
              <a:rPr lang="en-US" dirty="0"/>
              <a:t>8</a:t>
            </a:r>
          </a:p>
        </p:txBody>
      </p:sp>
      <p:sp>
        <p:nvSpPr>
          <p:cNvPr id="37" name="TextBox 36"/>
          <p:cNvSpPr txBox="1"/>
          <p:nvPr/>
        </p:nvSpPr>
        <p:spPr>
          <a:xfrm>
            <a:off x="5943600" y="3059668"/>
            <a:ext cx="304800" cy="369332"/>
          </a:xfrm>
          <a:prstGeom prst="rect">
            <a:avLst/>
          </a:prstGeom>
          <a:noFill/>
        </p:spPr>
        <p:txBody>
          <a:bodyPr wrap="square" rtlCol="0">
            <a:spAutoFit/>
          </a:bodyPr>
          <a:lstStyle/>
          <a:p>
            <a:r>
              <a:rPr lang="en-US" dirty="0"/>
              <a:t>2</a:t>
            </a:r>
          </a:p>
        </p:txBody>
      </p:sp>
      <p:sp>
        <p:nvSpPr>
          <p:cNvPr id="38" name="TextBox 37"/>
          <p:cNvSpPr txBox="1"/>
          <p:nvPr/>
        </p:nvSpPr>
        <p:spPr>
          <a:xfrm>
            <a:off x="6705600" y="2602468"/>
            <a:ext cx="304800" cy="369332"/>
          </a:xfrm>
          <a:prstGeom prst="rect">
            <a:avLst/>
          </a:prstGeom>
          <a:noFill/>
        </p:spPr>
        <p:txBody>
          <a:bodyPr wrap="square" rtlCol="0">
            <a:spAutoFit/>
          </a:bodyPr>
          <a:lstStyle/>
          <a:p>
            <a:r>
              <a:rPr lang="en-US" dirty="0"/>
              <a:t>3</a:t>
            </a:r>
          </a:p>
        </p:txBody>
      </p:sp>
      <p:sp>
        <p:nvSpPr>
          <p:cNvPr id="39" name="TextBox 38"/>
          <p:cNvSpPr txBox="1"/>
          <p:nvPr/>
        </p:nvSpPr>
        <p:spPr>
          <a:xfrm>
            <a:off x="6934200" y="3821668"/>
            <a:ext cx="304800" cy="369332"/>
          </a:xfrm>
          <a:prstGeom prst="rect">
            <a:avLst/>
          </a:prstGeom>
          <a:noFill/>
        </p:spPr>
        <p:txBody>
          <a:bodyPr wrap="square" rtlCol="0">
            <a:spAutoFit/>
          </a:bodyPr>
          <a:lstStyle/>
          <a:p>
            <a:r>
              <a:rPr lang="en-US" dirty="0"/>
              <a:t>9</a:t>
            </a:r>
          </a:p>
        </p:txBody>
      </p:sp>
      <p:sp>
        <p:nvSpPr>
          <p:cNvPr id="40" name="TextBox 39"/>
          <p:cNvSpPr txBox="1"/>
          <p:nvPr/>
        </p:nvSpPr>
        <p:spPr>
          <a:xfrm>
            <a:off x="4495800" y="2983468"/>
            <a:ext cx="304800" cy="369332"/>
          </a:xfrm>
          <a:prstGeom prst="rect">
            <a:avLst/>
          </a:prstGeom>
          <a:noFill/>
        </p:spPr>
        <p:txBody>
          <a:bodyPr wrap="square" rtlCol="0">
            <a:spAutoFit/>
          </a:bodyPr>
          <a:lstStyle/>
          <a:p>
            <a:r>
              <a:rPr lang="en-US" dirty="0"/>
              <a:t>1</a:t>
            </a:r>
          </a:p>
        </p:txBody>
      </p:sp>
      <p:sp>
        <p:nvSpPr>
          <p:cNvPr id="41" name="TextBox 40"/>
          <p:cNvSpPr txBox="1"/>
          <p:nvPr/>
        </p:nvSpPr>
        <p:spPr>
          <a:xfrm>
            <a:off x="3200400" y="2907268"/>
            <a:ext cx="304800" cy="369332"/>
          </a:xfrm>
          <a:prstGeom prst="rect">
            <a:avLst/>
          </a:prstGeom>
          <a:noFill/>
        </p:spPr>
        <p:txBody>
          <a:bodyPr wrap="square" rtlCol="0">
            <a:spAutoFit/>
          </a:bodyPr>
          <a:lstStyle/>
          <a:p>
            <a:r>
              <a:rPr lang="en-US" dirty="0"/>
              <a:t>3</a:t>
            </a:r>
          </a:p>
        </p:txBody>
      </p:sp>
      <p:sp>
        <p:nvSpPr>
          <p:cNvPr id="42" name="TextBox 41"/>
          <p:cNvSpPr txBox="1"/>
          <p:nvPr/>
        </p:nvSpPr>
        <p:spPr>
          <a:xfrm>
            <a:off x="4648200" y="4355068"/>
            <a:ext cx="304800" cy="369332"/>
          </a:xfrm>
          <a:prstGeom prst="rect">
            <a:avLst/>
          </a:prstGeom>
          <a:noFill/>
        </p:spPr>
        <p:txBody>
          <a:bodyPr wrap="square" rtlCol="0">
            <a:spAutoFit/>
          </a:bodyPr>
          <a:lstStyle/>
          <a:p>
            <a:r>
              <a:rPr lang="en-US" dirty="0"/>
              <a:t>7</a:t>
            </a:r>
          </a:p>
        </p:txBody>
      </p:sp>
      <p:cxnSp>
        <p:nvCxnSpPr>
          <p:cNvPr id="47" name="Straight Connector 46"/>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48"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itle 1"/>
          <p:cNvSpPr>
            <a:spLocks noGrp="1"/>
          </p:cNvSpPr>
          <p:nvPr>
            <p:ph type="title"/>
          </p:nvPr>
        </p:nvSpPr>
        <p:spPr>
          <a:xfrm>
            <a:off x="457200" y="533400"/>
            <a:ext cx="8229600" cy="914400"/>
          </a:xfrm>
        </p:spPr>
        <p:txBody>
          <a:bodyPr/>
          <a:lstStyle/>
          <a:p>
            <a:pPr algn="l" eaLnBrk="1" hangingPunct="1"/>
            <a:r>
              <a:rPr lang="en-IN" sz="3200" dirty="0"/>
              <a:t>Dynamic programming</a:t>
            </a:r>
          </a:p>
        </p:txBody>
      </p:sp>
      <p:sp>
        <p:nvSpPr>
          <p:cNvPr id="30" name="Freeform 29"/>
          <p:cNvSpPr/>
          <p:nvPr/>
        </p:nvSpPr>
        <p:spPr>
          <a:xfrm>
            <a:off x="2068267" y="2230582"/>
            <a:ext cx="5413188" cy="2034912"/>
          </a:xfrm>
          <a:custGeom>
            <a:avLst/>
            <a:gdLst>
              <a:gd name="connsiteX0" fmla="*/ 9915 w 5413188"/>
              <a:gd name="connsiteY0" fmla="*/ 1149927 h 2034912"/>
              <a:gd name="connsiteX1" fmla="*/ 120751 w 5413188"/>
              <a:gd name="connsiteY1" fmla="*/ 1191491 h 2034912"/>
              <a:gd name="connsiteX2" fmla="*/ 203878 w 5413188"/>
              <a:gd name="connsiteY2" fmla="*/ 1219200 h 2034912"/>
              <a:gd name="connsiteX3" fmla="*/ 328569 w 5413188"/>
              <a:gd name="connsiteY3" fmla="*/ 1260763 h 2034912"/>
              <a:gd name="connsiteX4" fmla="*/ 370133 w 5413188"/>
              <a:gd name="connsiteY4" fmla="*/ 1274618 h 2034912"/>
              <a:gd name="connsiteX5" fmla="*/ 411697 w 5413188"/>
              <a:gd name="connsiteY5" fmla="*/ 1288473 h 2034912"/>
              <a:gd name="connsiteX6" fmla="*/ 494824 w 5413188"/>
              <a:gd name="connsiteY6" fmla="*/ 1343891 h 2034912"/>
              <a:gd name="connsiteX7" fmla="*/ 577951 w 5413188"/>
              <a:gd name="connsiteY7" fmla="*/ 1399309 h 2034912"/>
              <a:gd name="connsiteX8" fmla="*/ 647224 w 5413188"/>
              <a:gd name="connsiteY8" fmla="*/ 1482436 h 2034912"/>
              <a:gd name="connsiteX9" fmla="*/ 688788 w 5413188"/>
              <a:gd name="connsiteY9" fmla="*/ 1524000 h 2034912"/>
              <a:gd name="connsiteX10" fmla="*/ 716497 w 5413188"/>
              <a:gd name="connsiteY10" fmla="*/ 1565563 h 2034912"/>
              <a:gd name="connsiteX11" fmla="*/ 785769 w 5413188"/>
              <a:gd name="connsiteY11" fmla="*/ 1634836 h 2034912"/>
              <a:gd name="connsiteX12" fmla="*/ 813478 w 5413188"/>
              <a:gd name="connsiteY12" fmla="*/ 1676400 h 2034912"/>
              <a:gd name="connsiteX13" fmla="*/ 868897 w 5413188"/>
              <a:gd name="connsiteY13" fmla="*/ 1704109 h 2034912"/>
              <a:gd name="connsiteX14" fmla="*/ 952024 w 5413188"/>
              <a:gd name="connsiteY14" fmla="*/ 1759527 h 2034912"/>
              <a:gd name="connsiteX15" fmla="*/ 993588 w 5413188"/>
              <a:gd name="connsiteY15" fmla="*/ 1787236 h 2034912"/>
              <a:gd name="connsiteX16" fmla="*/ 1090569 w 5413188"/>
              <a:gd name="connsiteY16" fmla="*/ 1814945 h 2034912"/>
              <a:gd name="connsiteX17" fmla="*/ 1173697 w 5413188"/>
              <a:gd name="connsiteY17" fmla="*/ 1898073 h 2034912"/>
              <a:gd name="connsiteX18" fmla="*/ 1215260 w 5413188"/>
              <a:gd name="connsiteY18" fmla="*/ 1925782 h 2034912"/>
              <a:gd name="connsiteX19" fmla="*/ 1256824 w 5413188"/>
              <a:gd name="connsiteY19" fmla="*/ 1967345 h 2034912"/>
              <a:gd name="connsiteX20" fmla="*/ 1298388 w 5413188"/>
              <a:gd name="connsiteY20" fmla="*/ 1981200 h 2034912"/>
              <a:gd name="connsiteX21" fmla="*/ 1381515 w 5413188"/>
              <a:gd name="connsiteY21" fmla="*/ 2022763 h 2034912"/>
              <a:gd name="connsiteX22" fmla="*/ 1492351 w 5413188"/>
              <a:gd name="connsiteY22" fmla="*/ 1995054 h 2034912"/>
              <a:gd name="connsiteX23" fmla="*/ 1589333 w 5413188"/>
              <a:gd name="connsiteY23" fmla="*/ 1911927 h 2034912"/>
              <a:gd name="connsiteX24" fmla="*/ 1617042 w 5413188"/>
              <a:gd name="connsiteY24" fmla="*/ 1870363 h 2034912"/>
              <a:gd name="connsiteX25" fmla="*/ 1727878 w 5413188"/>
              <a:gd name="connsiteY25" fmla="*/ 1787236 h 2034912"/>
              <a:gd name="connsiteX26" fmla="*/ 1783297 w 5413188"/>
              <a:gd name="connsiteY26" fmla="*/ 1745673 h 2034912"/>
              <a:gd name="connsiteX27" fmla="*/ 1852569 w 5413188"/>
              <a:gd name="connsiteY27" fmla="*/ 1704109 h 2034912"/>
              <a:gd name="connsiteX28" fmla="*/ 1894133 w 5413188"/>
              <a:gd name="connsiteY28" fmla="*/ 1662545 h 2034912"/>
              <a:gd name="connsiteX29" fmla="*/ 1963406 w 5413188"/>
              <a:gd name="connsiteY29" fmla="*/ 1634836 h 2034912"/>
              <a:gd name="connsiteX30" fmla="*/ 2018824 w 5413188"/>
              <a:gd name="connsiteY30" fmla="*/ 1607127 h 2034912"/>
              <a:gd name="connsiteX31" fmla="*/ 2060388 w 5413188"/>
              <a:gd name="connsiteY31" fmla="*/ 1579418 h 2034912"/>
              <a:gd name="connsiteX32" fmla="*/ 2101951 w 5413188"/>
              <a:gd name="connsiteY32" fmla="*/ 1565563 h 2034912"/>
              <a:gd name="connsiteX33" fmla="*/ 2185078 w 5413188"/>
              <a:gd name="connsiteY33" fmla="*/ 1510145 h 2034912"/>
              <a:gd name="connsiteX34" fmla="*/ 2226642 w 5413188"/>
              <a:gd name="connsiteY34" fmla="*/ 1482436 h 2034912"/>
              <a:gd name="connsiteX35" fmla="*/ 2282060 w 5413188"/>
              <a:gd name="connsiteY35" fmla="*/ 1454727 h 2034912"/>
              <a:gd name="connsiteX36" fmla="*/ 2379042 w 5413188"/>
              <a:gd name="connsiteY36" fmla="*/ 1399309 h 2034912"/>
              <a:gd name="connsiteX37" fmla="*/ 2531442 w 5413188"/>
              <a:gd name="connsiteY37" fmla="*/ 1302327 h 2034912"/>
              <a:gd name="connsiteX38" fmla="*/ 2600715 w 5413188"/>
              <a:gd name="connsiteY38" fmla="*/ 1219200 h 2034912"/>
              <a:gd name="connsiteX39" fmla="*/ 2683842 w 5413188"/>
              <a:gd name="connsiteY39" fmla="*/ 1149927 h 2034912"/>
              <a:gd name="connsiteX40" fmla="*/ 2711551 w 5413188"/>
              <a:gd name="connsiteY40" fmla="*/ 1108363 h 2034912"/>
              <a:gd name="connsiteX41" fmla="*/ 2794678 w 5413188"/>
              <a:gd name="connsiteY41" fmla="*/ 1011382 h 2034912"/>
              <a:gd name="connsiteX42" fmla="*/ 2836242 w 5413188"/>
              <a:gd name="connsiteY42" fmla="*/ 997527 h 2034912"/>
              <a:gd name="connsiteX43" fmla="*/ 2919369 w 5413188"/>
              <a:gd name="connsiteY43" fmla="*/ 914400 h 2034912"/>
              <a:gd name="connsiteX44" fmla="*/ 2947078 w 5413188"/>
              <a:gd name="connsiteY44" fmla="*/ 872836 h 2034912"/>
              <a:gd name="connsiteX45" fmla="*/ 2988642 w 5413188"/>
              <a:gd name="connsiteY45" fmla="*/ 817418 h 2034912"/>
              <a:gd name="connsiteX46" fmla="*/ 3030206 w 5413188"/>
              <a:gd name="connsiteY46" fmla="*/ 748145 h 2034912"/>
              <a:gd name="connsiteX47" fmla="*/ 3071769 w 5413188"/>
              <a:gd name="connsiteY47" fmla="*/ 706582 h 2034912"/>
              <a:gd name="connsiteX48" fmla="*/ 3127188 w 5413188"/>
              <a:gd name="connsiteY48" fmla="*/ 637309 h 2034912"/>
              <a:gd name="connsiteX49" fmla="*/ 3168751 w 5413188"/>
              <a:gd name="connsiteY49" fmla="*/ 609600 h 2034912"/>
              <a:gd name="connsiteX50" fmla="*/ 3210315 w 5413188"/>
              <a:gd name="connsiteY50" fmla="*/ 554182 h 2034912"/>
              <a:gd name="connsiteX51" fmla="*/ 3251878 w 5413188"/>
              <a:gd name="connsiteY51" fmla="*/ 526473 h 2034912"/>
              <a:gd name="connsiteX52" fmla="*/ 3307297 w 5413188"/>
              <a:gd name="connsiteY52" fmla="*/ 457200 h 2034912"/>
              <a:gd name="connsiteX53" fmla="*/ 3348860 w 5413188"/>
              <a:gd name="connsiteY53" fmla="*/ 429491 h 2034912"/>
              <a:gd name="connsiteX54" fmla="*/ 3404278 w 5413188"/>
              <a:gd name="connsiteY54" fmla="*/ 387927 h 2034912"/>
              <a:gd name="connsiteX55" fmla="*/ 3445842 w 5413188"/>
              <a:gd name="connsiteY55" fmla="*/ 346363 h 2034912"/>
              <a:gd name="connsiteX56" fmla="*/ 3570533 w 5413188"/>
              <a:gd name="connsiteY56" fmla="*/ 263236 h 2034912"/>
              <a:gd name="connsiteX57" fmla="*/ 3653660 w 5413188"/>
              <a:gd name="connsiteY57" fmla="*/ 207818 h 2034912"/>
              <a:gd name="connsiteX58" fmla="*/ 3695224 w 5413188"/>
              <a:gd name="connsiteY58" fmla="*/ 180109 h 2034912"/>
              <a:gd name="connsiteX59" fmla="*/ 3764497 w 5413188"/>
              <a:gd name="connsiteY59" fmla="*/ 124691 h 2034912"/>
              <a:gd name="connsiteX60" fmla="*/ 3903042 w 5413188"/>
              <a:gd name="connsiteY60" fmla="*/ 55418 h 2034912"/>
              <a:gd name="connsiteX61" fmla="*/ 3944606 w 5413188"/>
              <a:gd name="connsiteY61" fmla="*/ 27709 h 2034912"/>
              <a:gd name="connsiteX62" fmla="*/ 4027733 w 5413188"/>
              <a:gd name="connsiteY62" fmla="*/ 0 h 2034912"/>
              <a:gd name="connsiteX63" fmla="*/ 4180133 w 5413188"/>
              <a:gd name="connsiteY63" fmla="*/ 41563 h 2034912"/>
              <a:gd name="connsiteX64" fmla="*/ 4221697 w 5413188"/>
              <a:gd name="connsiteY64" fmla="*/ 55418 h 2034912"/>
              <a:gd name="connsiteX65" fmla="*/ 4263260 w 5413188"/>
              <a:gd name="connsiteY65" fmla="*/ 69273 h 2034912"/>
              <a:gd name="connsiteX66" fmla="*/ 4318678 w 5413188"/>
              <a:gd name="connsiteY66" fmla="*/ 110836 h 2034912"/>
              <a:gd name="connsiteX67" fmla="*/ 4401806 w 5413188"/>
              <a:gd name="connsiteY67" fmla="*/ 138545 h 2034912"/>
              <a:gd name="connsiteX68" fmla="*/ 4429515 w 5413188"/>
              <a:gd name="connsiteY68" fmla="*/ 180109 h 2034912"/>
              <a:gd name="connsiteX69" fmla="*/ 4471078 w 5413188"/>
              <a:gd name="connsiteY69" fmla="*/ 207818 h 2034912"/>
              <a:gd name="connsiteX70" fmla="*/ 4498788 w 5413188"/>
              <a:gd name="connsiteY70" fmla="*/ 235527 h 2034912"/>
              <a:gd name="connsiteX71" fmla="*/ 4540351 w 5413188"/>
              <a:gd name="connsiteY71" fmla="*/ 263236 h 2034912"/>
              <a:gd name="connsiteX72" fmla="*/ 4623478 w 5413188"/>
              <a:gd name="connsiteY72" fmla="*/ 346363 h 2034912"/>
              <a:gd name="connsiteX73" fmla="*/ 4651188 w 5413188"/>
              <a:gd name="connsiteY73" fmla="*/ 374073 h 2034912"/>
              <a:gd name="connsiteX74" fmla="*/ 4692751 w 5413188"/>
              <a:gd name="connsiteY74" fmla="*/ 401782 h 2034912"/>
              <a:gd name="connsiteX75" fmla="*/ 4734315 w 5413188"/>
              <a:gd name="connsiteY75" fmla="*/ 443345 h 2034912"/>
              <a:gd name="connsiteX76" fmla="*/ 4803588 w 5413188"/>
              <a:gd name="connsiteY76" fmla="*/ 457200 h 2034912"/>
              <a:gd name="connsiteX77" fmla="*/ 4845151 w 5413188"/>
              <a:gd name="connsiteY77" fmla="*/ 484909 h 2034912"/>
              <a:gd name="connsiteX78" fmla="*/ 4928278 w 5413188"/>
              <a:gd name="connsiteY78" fmla="*/ 512618 h 2034912"/>
              <a:gd name="connsiteX79" fmla="*/ 5011406 w 5413188"/>
              <a:gd name="connsiteY79" fmla="*/ 554182 h 2034912"/>
              <a:gd name="connsiteX80" fmla="*/ 5052969 w 5413188"/>
              <a:gd name="connsiteY80" fmla="*/ 581891 h 2034912"/>
              <a:gd name="connsiteX81" fmla="*/ 5080678 w 5413188"/>
              <a:gd name="connsiteY81" fmla="*/ 623454 h 2034912"/>
              <a:gd name="connsiteX82" fmla="*/ 5136097 w 5413188"/>
              <a:gd name="connsiteY82" fmla="*/ 678873 h 2034912"/>
              <a:gd name="connsiteX83" fmla="*/ 5205369 w 5413188"/>
              <a:gd name="connsiteY83" fmla="*/ 748145 h 2034912"/>
              <a:gd name="connsiteX84" fmla="*/ 5246933 w 5413188"/>
              <a:gd name="connsiteY84" fmla="*/ 831273 h 2034912"/>
              <a:gd name="connsiteX85" fmla="*/ 5288497 w 5413188"/>
              <a:gd name="connsiteY85" fmla="*/ 845127 h 2034912"/>
              <a:gd name="connsiteX86" fmla="*/ 5302351 w 5413188"/>
              <a:gd name="connsiteY86" fmla="*/ 886691 h 2034912"/>
              <a:gd name="connsiteX87" fmla="*/ 5385478 w 5413188"/>
              <a:gd name="connsiteY87" fmla="*/ 942109 h 2034912"/>
              <a:gd name="connsiteX88" fmla="*/ 5413188 w 5413188"/>
              <a:gd name="connsiteY88" fmla="*/ 983673 h 203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413188" h="2034912">
                <a:moveTo>
                  <a:pt x="9915" y="1149927"/>
                </a:moveTo>
                <a:cubicBezTo>
                  <a:pt x="129902" y="1179925"/>
                  <a:pt x="0" y="1143191"/>
                  <a:pt x="120751" y="1191491"/>
                </a:cubicBezTo>
                <a:cubicBezTo>
                  <a:pt x="147870" y="1202339"/>
                  <a:pt x="176169" y="1209964"/>
                  <a:pt x="203878" y="1219200"/>
                </a:cubicBezTo>
                <a:lnTo>
                  <a:pt x="328569" y="1260763"/>
                </a:lnTo>
                <a:lnTo>
                  <a:pt x="370133" y="1274618"/>
                </a:lnTo>
                <a:cubicBezTo>
                  <a:pt x="383988" y="1279236"/>
                  <a:pt x="399546" y="1280372"/>
                  <a:pt x="411697" y="1288473"/>
                </a:cubicBezTo>
                <a:lnTo>
                  <a:pt x="494824" y="1343891"/>
                </a:lnTo>
                <a:lnTo>
                  <a:pt x="577951" y="1399309"/>
                </a:lnTo>
                <a:cubicBezTo>
                  <a:pt x="699382" y="1520740"/>
                  <a:pt x="550779" y="1366703"/>
                  <a:pt x="647224" y="1482436"/>
                </a:cubicBezTo>
                <a:cubicBezTo>
                  <a:pt x="659767" y="1497488"/>
                  <a:pt x="676245" y="1508948"/>
                  <a:pt x="688788" y="1524000"/>
                </a:cubicBezTo>
                <a:cubicBezTo>
                  <a:pt x="699448" y="1536792"/>
                  <a:pt x="705532" y="1553032"/>
                  <a:pt x="716497" y="1565563"/>
                </a:cubicBezTo>
                <a:cubicBezTo>
                  <a:pt x="738001" y="1590139"/>
                  <a:pt x="767655" y="1607665"/>
                  <a:pt x="785769" y="1634836"/>
                </a:cubicBezTo>
                <a:cubicBezTo>
                  <a:pt x="795005" y="1648691"/>
                  <a:pt x="800686" y="1665740"/>
                  <a:pt x="813478" y="1676400"/>
                </a:cubicBezTo>
                <a:cubicBezTo>
                  <a:pt x="829344" y="1689622"/>
                  <a:pt x="851187" y="1693483"/>
                  <a:pt x="868897" y="1704109"/>
                </a:cubicBezTo>
                <a:cubicBezTo>
                  <a:pt x="897453" y="1721243"/>
                  <a:pt x="924315" y="1741054"/>
                  <a:pt x="952024" y="1759527"/>
                </a:cubicBezTo>
                <a:cubicBezTo>
                  <a:pt x="965879" y="1768763"/>
                  <a:pt x="977434" y="1783197"/>
                  <a:pt x="993588" y="1787236"/>
                </a:cubicBezTo>
                <a:cubicBezTo>
                  <a:pt x="1063174" y="1804633"/>
                  <a:pt x="1030942" y="1795070"/>
                  <a:pt x="1090569" y="1814945"/>
                </a:cubicBezTo>
                <a:cubicBezTo>
                  <a:pt x="1118278" y="1842654"/>
                  <a:pt x="1141092" y="1876336"/>
                  <a:pt x="1173697" y="1898073"/>
                </a:cubicBezTo>
                <a:cubicBezTo>
                  <a:pt x="1187551" y="1907309"/>
                  <a:pt x="1202468" y="1915122"/>
                  <a:pt x="1215260" y="1925782"/>
                </a:cubicBezTo>
                <a:cubicBezTo>
                  <a:pt x="1230312" y="1938325"/>
                  <a:pt x="1240521" y="1956477"/>
                  <a:pt x="1256824" y="1967345"/>
                </a:cubicBezTo>
                <a:cubicBezTo>
                  <a:pt x="1268975" y="1975446"/>
                  <a:pt x="1285326" y="1974669"/>
                  <a:pt x="1298388" y="1981200"/>
                </a:cubicBezTo>
                <a:cubicBezTo>
                  <a:pt x="1405810" y="2034912"/>
                  <a:pt x="1277049" y="1987943"/>
                  <a:pt x="1381515" y="2022763"/>
                </a:cubicBezTo>
                <a:cubicBezTo>
                  <a:pt x="1407869" y="2017492"/>
                  <a:pt x="1463946" y="2009257"/>
                  <a:pt x="1492351" y="1995054"/>
                </a:cubicBezTo>
                <a:cubicBezTo>
                  <a:pt x="1529121" y="1976669"/>
                  <a:pt x="1563766" y="1941756"/>
                  <a:pt x="1589333" y="1911927"/>
                </a:cubicBezTo>
                <a:cubicBezTo>
                  <a:pt x="1600169" y="1899284"/>
                  <a:pt x="1604665" y="1881502"/>
                  <a:pt x="1617042" y="1870363"/>
                </a:cubicBezTo>
                <a:cubicBezTo>
                  <a:pt x="1651369" y="1839469"/>
                  <a:pt x="1690933" y="1814945"/>
                  <a:pt x="1727878" y="1787236"/>
                </a:cubicBezTo>
                <a:cubicBezTo>
                  <a:pt x="1746351" y="1773381"/>
                  <a:pt x="1763497" y="1757553"/>
                  <a:pt x="1783297" y="1745673"/>
                </a:cubicBezTo>
                <a:cubicBezTo>
                  <a:pt x="1806388" y="1731818"/>
                  <a:pt x="1831026" y="1720266"/>
                  <a:pt x="1852569" y="1704109"/>
                </a:cubicBezTo>
                <a:cubicBezTo>
                  <a:pt x="1868244" y="1692353"/>
                  <a:pt x="1877518" y="1672929"/>
                  <a:pt x="1894133" y="1662545"/>
                </a:cubicBezTo>
                <a:cubicBezTo>
                  <a:pt x="1915223" y="1649364"/>
                  <a:pt x="1940680" y="1644937"/>
                  <a:pt x="1963406" y="1634836"/>
                </a:cubicBezTo>
                <a:cubicBezTo>
                  <a:pt x="1982279" y="1626448"/>
                  <a:pt x="2000892" y="1617374"/>
                  <a:pt x="2018824" y="1607127"/>
                </a:cubicBezTo>
                <a:cubicBezTo>
                  <a:pt x="2033281" y="1598866"/>
                  <a:pt x="2045495" y="1586865"/>
                  <a:pt x="2060388" y="1579418"/>
                </a:cubicBezTo>
                <a:cubicBezTo>
                  <a:pt x="2073450" y="1572887"/>
                  <a:pt x="2089185" y="1572655"/>
                  <a:pt x="2101951" y="1565563"/>
                </a:cubicBezTo>
                <a:cubicBezTo>
                  <a:pt x="2131062" y="1549390"/>
                  <a:pt x="2157369" y="1528618"/>
                  <a:pt x="2185078" y="1510145"/>
                </a:cubicBezTo>
                <a:cubicBezTo>
                  <a:pt x="2198933" y="1500909"/>
                  <a:pt x="2211749" y="1489883"/>
                  <a:pt x="2226642" y="1482436"/>
                </a:cubicBezTo>
                <a:cubicBezTo>
                  <a:pt x="2245115" y="1473200"/>
                  <a:pt x="2264546" y="1465673"/>
                  <a:pt x="2282060" y="1454727"/>
                </a:cubicBezTo>
                <a:cubicBezTo>
                  <a:pt x="2377918" y="1394815"/>
                  <a:pt x="2297385" y="1426527"/>
                  <a:pt x="2379042" y="1399309"/>
                </a:cubicBezTo>
                <a:cubicBezTo>
                  <a:pt x="2501561" y="1307420"/>
                  <a:pt x="2446066" y="1330786"/>
                  <a:pt x="2531442" y="1302327"/>
                </a:cubicBezTo>
                <a:cubicBezTo>
                  <a:pt x="2554533" y="1274618"/>
                  <a:pt x="2575210" y="1244705"/>
                  <a:pt x="2600715" y="1219200"/>
                </a:cubicBezTo>
                <a:cubicBezTo>
                  <a:pt x="2709691" y="1110224"/>
                  <a:pt x="2570362" y="1286104"/>
                  <a:pt x="2683842" y="1149927"/>
                </a:cubicBezTo>
                <a:cubicBezTo>
                  <a:pt x="2694502" y="1137135"/>
                  <a:pt x="2701873" y="1121913"/>
                  <a:pt x="2711551" y="1108363"/>
                </a:cubicBezTo>
                <a:cubicBezTo>
                  <a:pt x="2729011" y="1083919"/>
                  <a:pt x="2767215" y="1029691"/>
                  <a:pt x="2794678" y="1011382"/>
                </a:cubicBezTo>
                <a:cubicBezTo>
                  <a:pt x="2806829" y="1003281"/>
                  <a:pt x="2822387" y="1002145"/>
                  <a:pt x="2836242" y="997527"/>
                </a:cubicBezTo>
                <a:cubicBezTo>
                  <a:pt x="2863951" y="969818"/>
                  <a:pt x="2897632" y="947005"/>
                  <a:pt x="2919369" y="914400"/>
                </a:cubicBezTo>
                <a:cubicBezTo>
                  <a:pt x="2928605" y="900545"/>
                  <a:pt x="2937400" y="886386"/>
                  <a:pt x="2947078" y="872836"/>
                </a:cubicBezTo>
                <a:cubicBezTo>
                  <a:pt x="2960499" y="854046"/>
                  <a:pt x="2975833" y="836631"/>
                  <a:pt x="2988642" y="817418"/>
                </a:cubicBezTo>
                <a:cubicBezTo>
                  <a:pt x="3003579" y="795012"/>
                  <a:pt x="3014049" y="769688"/>
                  <a:pt x="3030206" y="748145"/>
                </a:cubicBezTo>
                <a:cubicBezTo>
                  <a:pt x="3041962" y="732471"/>
                  <a:pt x="3059226" y="721634"/>
                  <a:pt x="3071769" y="706582"/>
                </a:cubicBezTo>
                <a:cubicBezTo>
                  <a:pt x="3107778" y="663371"/>
                  <a:pt x="3086876" y="669558"/>
                  <a:pt x="3127188" y="637309"/>
                </a:cubicBezTo>
                <a:cubicBezTo>
                  <a:pt x="3140190" y="626907"/>
                  <a:pt x="3156977" y="621374"/>
                  <a:pt x="3168751" y="609600"/>
                </a:cubicBezTo>
                <a:cubicBezTo>
                  <a:pt x="3185079" y="593272"/>
                  <a:pt x="3193987" y="570510"/>
                  <a:pt x="3210315" y="554182"/>
                </a:cubicBezTo>
                <a:cubicBezTo>
                  <a:pt x="3222089" y="542408"/>
                  <a:pt x="3238876" y="536875"/>
                  <a:pt x="3251878" y="526473"/>
                </a:cubicBezTo>
                <a:cubicBezTo>
                  <a:pt x="3320434" y="471628"/>
                  <a:pt x="3235284" y="529213"/>
                  <a:pt x="3307297" y="457200"/>
                </a:cubicBezTo>
                <a:cubicBezTo>
                  <a:pt x="3319071" y="445426"/>
                  <a:pt x="3335311" y="439169"/>
                  <a:pt x="3348860" y="429491"/>
                </a:cubicBezTo>
                <a:cubicBezTo>
                  <a:pt x="3367650" y="416070"/>
                  <a:pt x="3386746" y="402954"/>
                  <a:pt x="3404278" y="387927"/>
                </a:cubicBezTo>
                <a:cubicBezTo>
                  <a:pt x="3419154" y="375176"/>
                  <a:pt x="3430376" y="358392"/>
                  <a:pt x="3445842" y="346363"/>
                </a:cubicBezTo>
                <a:cubicBezTo>
                  <a:pt x="3445849" y="346358"/>
                  <a:pt x="3549748" y="277093"/>
                  <a:pt x="3570533" y="263236"/>
                </a:cubicBezTo>
                <a:lnTo>
                  <a:pt x="3653660" y="207818"/>
                </a:lnTo>
                <a:lnTo>
                  <a:pt x="3695224" y="180109"/>
                </a:lnTo>
                <a:cubicBezTo>
                  <a:pt x="3746423" y="103310"/>
                  <a:pt x="3693639" y="164056"/>
                  <a:pt x="3764497" y="124691"/>
                </a:cubicBezTo>
                <a:cubicBezTo>
                  <a:pt x="3899460" y="49712"/>
                  <a:pt x="3794736" y="82495"/>
                  <a:pt x="3903042" y="55418"/>
                </a:cubicBezTo>
                <a:cubicBezTo>
                  <a:pt x="3916897" y="46182"/>
                  <a:pt x="3929390" y="34472"/>
                  <a:pt x="3944606" y="27709"/>
                </a:cubicBezTo>
                <a:cubicBezTo>
                  <a:pt x="3971296" y="15847"/>
                  <a:pt x="4027733" y="0"/>
                  <a:pt x="4027733" y="0"/>
                </a:cubicBezTo>
                <a:cubicBezTo>
                  <a:pt x="4125645" y="19582"/>
                  <a:pt x="4074668" y="6408"/>
                  <a:pt x="4180133" y="41563"/>
                </a:cubicBezTo>
                <a:lnTo>
                  <a:pt x="4221697" y="55418"/>
                </a:lnTo>
                <a:lnTo>
                  <a:pt x="4263260" y="69273"/>
                </a:lnTo>
                <a:cubicBezTo>
                  <a:pt x="4281733" y="83127"/>
                  <a:pt x="4298025" y="100510"/>
                  <a:pt x="4318678" y="110836"/>
                </a:cubicBezTo>
                <a:cubicBezTo>
                  <a:pt x="4344803" y="123898"/>
                  <a:pt x="4401806" y="138545"/>
                  <a:pt x="4401806" y="138545"/>
                </a:cubicBezTo>
                <a:cubicBezTo>
                  <a:pt x="4411042" y="152400"/>
                  <a:pt x="4417741" y="168335"/>
                  <a:pt x="4429515" y="180109"/>
                </a:cubicBezTo>
                <a:cubicBezTo>
                  <a:pt x="4441289" y="191883"/>
                  <a:pt x="4458076" y="197416"/>
                  <a:pt x="4471078" y="207818"/>
                </a:cubicBezTo>
                <a:cubicBezTo>
                  <a:pt x="4481278" y="215978"/>
                  <a:pt x="4488588" y="227367"/>
                  <a:pt x="4498788" y="235527"/>
                </a:cubicBezTo>
                <a:cubicBezTo>
                  <a:pt x="4511790" y="245929"/>
                  <a:pt x="4527906" y="252174"/>
                  <a:pt x="4540351" y="263236"/>
                </a:cubicBezTo>
                <a:cubicBezTo>
                  <a:pt x="4569639" y="289270"/>
                  <a:pt x="4595769" y="318654"/>
                  <a:pt x="4623478" y="346363"/>
                </a:cubicBezTo>
                <a:cubicBezTo>
                  <a:pt x="4632715" y="355600"/>
                  <a:pt x="4640319" y="366827"/>
                  <a:pt x="4651188" y="374073"/>
                </a:cubicBezTo>
                <a:cubicBezTo>
                  <a:pt x="4665042" y="383309"/>
                  <a:pt x="4679959" y="391122"/>
                  <a:pt x="4692751" y="401782"/>
                </a:cubicBezTo>
                <a:cubicBezTo>
                  <a:pt x="4707803" y="414325"/>
                  <a:pt x="4716790" y="434583"/>
                  <a:pt x="4734315" y="443345"/>
                </a:cubicBezTo>
                <a:cubicBezTo>
                  <a:pt x="4755377" y="453876"/>
                  <a:pt x="4780497" y="452582"/>
                  <a:pt x="4803588" y="457200"/>
                </a:cubicBezTo>
                <a:cubicBezTo>
                  <a:pt x="4817442" y="466436"/>
                  <a:pt x="4829935" y="478146"/>
                  <a:pt x="4845151" y="484909"/>
                </a:cubicBezTo>
                <a:cubicBezTo>
                  <a:pt x="4871841" y="496771"/>
                  <a:pt x="4903976" y="496417"/>
                  <a:pt x="4928278" y="512618"/>
                </a:cubicBezTo>
                <a:cubicBezTo>
                  <a:pt x="5047399" y="592031"/>
                  <a:pt x="4896681" y="496819"/>
                  <a:pt x="5011406" y="554182"/>
                </a:cubicBezTo>
                <a:cubicBezTo>
                  <a:pt x="5026299" y="561629"/>
                  <a:pt x="5039115" y="572655"/>
                  <a:pt x="5052969" y="581891"/>
                </a:cubicBezTo>
                <a:cubicBezTo>
                  <a:pt x="5062205" y="595745"/>
                  <a:pt x="5069842" y="610812"/>
                  <a:pt x="5080678" y="623454"/>
                </a:cubicBezTo>
                <a:cubicBezTo>
                  <a:pt x="5097680" y="643289"/>
                  <a:pt x="5121605" y="657136"/>
                  <a:pt x="5136097" y="678873"/>
                </a:cubicBezTo>
                <a:cubicBezTo>
                  <a:pt x="5173042" y="734290"/>
                  <a:pt x="5149952" y="711200"/>
                  <a:pt x="5205369" y="748145"/>
                </a:cubicBezTo>
                <a:cubicBezTo>
                  <a:pt x="5214496" y="775525"/>
                  <a:pt x="5222518" y="811741"/>
                  <a:pt x="5246933" y="831273"/>
                </a:cubicBezTo>
                <a:cubicBezTo>
                  <a:pt x="5258337" y="840396"/>
                  <a:pt x="5274642" y="840509"/>
                  <a:pt x="5288497" y="845127"/>
                </a:cubicBezTo>
                <a:cubicBezTo>
                  <a:pt x="5293115" y="858982"/>
                  <a:pt x="5292024" y="876364"/>
                  <a:pt x="5302351" y="886691"/>
                </a:cubicBezTo>
                <a:cubicBezTo>
                  <a:pt x="5325899" y="910239"/>
                  <a:pt x="5385478" y="942109"/>
                  <a:pt x="5385478" y="942109"/>
                </a:cubicBezTo>
                <a:cubicBezTo>
                  <a:pt x="5400793" y="988054"/>
                  <a:pt x="5384729" y="983673"/>
                  <a:pt x="5413188" y="98367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p:cNvSpPr/>
          <p:nvPr/>
        </p:nvSpPr>
        <p:spPr>
          <a:xfrm>
            <a:off x="3200400" y="5257800"/>
            <a:ext cx="2268570" cy="369332"/>
          </a:xfrm>
          <a:prstGeom prst="rect">
            <a:avLst/>
          </a:prstGeom>
        </p:spPr>
        <p:txBody>
          <a:bodyPr wrap="none">
            <a:spAutoFit/>
          </a:bodyPr>
          <a:lstStyle/>
          <a:p>
            <a:r>
              <a:rPr lang="en-US" dirty="0"/>
              <a:t>Shortest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22"/>
                                        </p:tgtEl>
                                        <p:attrNameLst>
                                          <p:attrName>style.color</p:attrName>
                                        </p:attrNameLst>
                                      </p:cBhvr>
                                      <p:by>
                                        <p:hsl h="0" s="-12549" l="-25098"/>
                                      </p:by>
                                    </p:animClr>
                                    <p:animClr clrSpc="hsl" dir="cw">
                                      <p:cBhvr>
                                        <p:cTn id="7" dur="500" fill="hold"/>
                                        <p:tgtEl>
                                          <p:spTgt spid="22"/>
                                        </p:tgtEl>
                                        <p:attrNameLst>
                                          <p:attrName>fillcolor</p:attrName>
                                        </p:attrNameLst>
                                      </p:cBhvr>
                                      <p:by>
                                        <p:hsl h="0" s="-12549" l="-25098"/>
                                      </p:by>
                                    </p:animClr>
                                    <p:animClr clrSpc="hsl" dir="cw">
                                      <p:cBhvr>
                                        <p:cTn id="8" dur="500" fill="hold"/>
                                        <p:tgtEl>
                                          <p:spTgt spid="22"/>
                                        </p:tgtEl>
                                        <p:attrNameLst>
                                          <p:attrName>stroke.color</p:attrName>
                                        </p:attrNameLst>
                                      </p:cBhvr>
                                      <p:by>
                                        <p:hsl h="0" s="-12549" l="-25098"/>
                                      </p:by>
                                    </p:animClr>
                                    <p:set>
                                      <p:cBhvr>
                                        <p:cTn id="9" dur="500" fill="hold"/>
                                        <p:tgtEl>
                                          <p:spTgt spid="22"/>
                                        </p:tgtEl>
                                        <p:attrNameLst>
                                          <p:attrName>fill.type</p:attrName>
                                        </p:attrNameLst>
                                      </p:cBhvr>
                                      <p:to>
                                        <p:strVal val="solid"/>
                                      </p:to>
                                    </p:set>
                                  </p:childTnLst>
                                </p:cTn>
                              </p:par>
                              <p:par>
                                <p:cTn id="10" presetID="24" presetClass="emph" presetSubtype="0" fill="hold" nodeType="withEffect">
                                  <p:stCondLst>
                                    <p:cond delay="0"/>
                                  </p:stCondLst>
                                  <p:childTnLst>
                                    <p:animClr clrSpc="hsl" dir="cw">
                                      <p:cBhvr override="childStyle">
                                        <p:cTn id="11" dur="500" fill="hold"/>
                                        <p:tgtEl>
                                          <p:spTgt spid="20"/>
                                        </p:tgtEl>
                                        <p:attrNameLst>
                                          <p:attrName>style.color</p:attrName>
                                        </p:attrNameLst>
                                      </p:cBhvr>
                                      <p:by>
                                        <p:hsl h="0" s="-12549" l="-25098"/>
                                      </p:by>
                                    </p:animClr>
                                    <p:animClr clrSpc="hsl" dir="cw">
                                      <p:cBhvr>
                                        <p:cTn id="12" dur="500" fill="hold"/>
                                        <p:tgtEl>
                                          <p:spTgt spid="20"/>
                                        </p:tgtEl>
                                        <p:attrNameLst>
                                          <p:attrName>fillcolor</p:attrName>
                                        </p:attrNameLst>
                                      </p:cBhvr>
                                      <p:by>
                                        <p:hsl h="0" s="-12549" l="-25098"/>
                                      </p:by>
                                    </p:animClr>
                                    <p:animClr clrSpc="hsl" dir="cw">
                                      <p:cBhvr>
                                        <p:cTn id="13" dur="500" fill="hold"/>
                                        <p:tgtEl>
                                          <p:spTgt spid="20"/>
                                        </p:tgtEl>
                                        <p:attrNameLst>
                                          <p:attrName>stroke.color</p:attrName>
                                        </p:attrNameLst>
                                      </p:cBhvr>
                                      <p:by>
                                        <p:hsl h="0" s="-12549" l="-25098"/>
                                      </p:by>
                                    </p:animClr>
                                    <p:set>
                                      <p:cBhvr>
                                        <p:cTn id="14" dur="500" fill="hold"/>
                                        <p:tgtEl>
                                          <p:spTgt spid="20"/>
                                        </p:tgtEl>
                                        <p:attrNameLst>
                                          <p:attrName>fill.type</p:attrName>
                                        </p:attrNameLst>
                                      </p:cBhvr>
                                      <p:to>
                                        <p:strVal val="solid"/>
                                      </p:to>
                                    </p:set>
                                  </p:childTnLst>
                                </p:cTn>
                              </p:par>
                              <p:par>
                                <p:cTn id="15" presetID="24" presetClass="emph" presetSubtype="0" fill="hold" nodeType="withEffect">
                                  <p:stCondLst>
                                    <p:cond delay="0"/>
                                  </p:stCondLst>
                                  <p:childTnLst>
                                    <p:animClr clrSpc="hsl" dir="cw">
                                      <p:cBhvr override="childStyle">
                                        <p:cTn id="16" dur="500" fill="hold"/>
                                        <p:tgtEl>
                                          <p:spTgt spid="27"/>
                                        </p:tgtEl>
                                        <p:attrNameLst>
                                          <p:attrName>style.color</p:attrName>
                                        </p:attrNameLst>
                                      </p:cBhvr>
                                      <p:by>
                                        <p:hsl h="0" s="-12549" l="-25098"/>
                                      </p:by>
                                    </p:animClr>
                                    <p:animClr clrSpc="hsl" dir="cw">
                                      <p:cBhvr>
                                        <p:cTn id="17" dur="500" fill="hold"/>
                                        <p:tgtEl>
                                          <p:spTgt spid="27"/>
                                        </p:tgtEl>
                                        <p:attrNameLst>
                                          <p:attrName>fillcolor</p:attrName>
                                        </p:attrNameLst>
                                      </p:cBhvr>
                                      <p:by>
                                        <p:hsl h="0" s="-12549" l="-25098"/>
                                      </p:by>
                                    </p:animClr>
                                    <p:animClr clrSpc="hsl" dir="cw">
                                      <p:cBhvr>
                                        <p:cTn id="18" dur="500" fill="hold"/>
                                        <p:tgtEl>
                                          <p:spTgt spid="27"/>
                                        </p:tgtEl>
                                        <p:attrNameLst>
                                          <p:attrName>stroke.color</p:attrName>
                                        </p:attrNameLst>
                                      </p:cBhvr>
                                      <p:by>
                                        <p:hsl h="0" s="-12549" l="-25098"/>
                                      </p:by>
                                    </p:animClr>
                                    <p:set>
                                      <p:cBhvr>
                                        <p:cTn id="19" dur="500" fill="hold"/>
                                        <p:tgtEl>
                                          <p:spTgt spid="27"/>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ED96-62B1-E29A-E46A-A93978ED6D37}"/>
              </a:ext>
            </a:extLst>
          </p:cNvPr>
          <p:cNvSpPr>
            <a:spLocks noGrp="1"/>
          </p:cNvSpPr>
          <p:nvPr>
            <p:ph type="title"/>
          </p:nvPr>
        </p:nvSpPr>
        <p:spPr/>
        <p:txBody>
          <a:bodyPr/>
          <a:lstStyle/>
          <a:p>
            <a:r>
              <a:rPr lang="en-US" dirty="0"/>
              <a:t>UNIT-4</a:t>
            </a:r>
          </a:p>
        </p:txBody>
      </p:sp>
      <p:sp>
        <p:nvSpPr>
          <p:cNvPr id="8" name="TextBox 7">
            <a:extLst>
              <a:ext uri="{FF2B5EF4-FFF2-40B4-BE49-F238E27FC236}">
                <a16:creationId xmlns:a16="http://schemas.microsoft.com/office/drawing/2014/main" id="{F9E5B937-DFB5-E58E-0D25-D6908EE0A175}"/>
              </a:ext>
            </a:extLst>
          </p:cNvPr>
          <p:cNvSpPr txBox="1"/>
          <p:nvPr/>
        </p:nvSpPr>
        <p:spPr>
          <a:xfrm>
            <a:off x="695131" y="1587352"/>
            <a:ext cx="4572000" cy="4221477"/>
          </a:xfrm>
          <a:prstGeom prst="rect">
            <a:avLst/>
          </a:prstGeom>
          <a:noFill/>
        </p:spPr>
        <p:txBody>
          <a:bodyPr wrap="square">
            <a:spAutoFit/>
          </a:bodyPr>
          <a:lstStyle/>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Introduction to Dynamic Programming + Rod Cutting Problem</a:t>
            </a:r>
            <a:endParaRPr lang="en-US" kern="1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Coin Changing Problem</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Knapsack Problem</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When Optimal Substructure Fails</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Dynamic Programming: Longest Common Subsequence</a:t>
            </a:r>
            <a:endParaRPr lang="en-US" kern="1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fontAlgn="auto">
              <a:lnSpc>
                <a:spcPct val="107000"/>
              </a:lnSpc>
              <a:spcBef>
                <a:spcPts val="0"/>
              </a:spcBef>
              <a:spcAft>
                <a:spcPts val="0"/>
              </a:spcAft>
              <a:buFont typeface="Arial" panose="020B0604020202020204" pitchFamily="34" charset="0"/>
              <a:buChar char="•"/>
            </a:pPr>
            <a:r>
              <a:rPr lang="en-US" kern="100"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Memoization</a:t>
            </a:r>
            <a:endParaRPr lang="en-US" kern="1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Coin Changing Problem.</a:t>
            </a:r>
            <a:endParaRPr lang="en-US" kern="1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Introduction to Greedy Algorithms </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Greedy Interval Scheduling</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Prefix Codes</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Huffman Codes</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Huffman Codes: Proof of Optimality </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67FA9A7-88FC-9473-BBFF-3390428C30B3}"/>
              </a:ext>
            </a:extLst>
          </p:cNvPr>
          <p:cNvSpPr txBox="1"/>
          <p:nvPr/>
        </p:nvSpPr>
        <p:spPr>
          <a:xfrm>
            <a:off x="4553339" y="3124200"/>
            <a:ext cx="4572000" cy="968278"/>
          </a:xfrm>
          <a:prstGeom prst="rect">
            <a:avLst/>
          </a:prstGeom>
          <a:noFill/>
        </p:spPr>
        <p:txBody>
          <a:bodyPr wrap="square">
            <a:spAutoFit/>
          </a:bodyPr>
          <a:lstStyle/>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Link of Coursera</a:t>
            </a:r>
          </a:p>
          <a:p>
            <a:pPr marL="0" marR="0">
              <a:lnSpc>
                <a:spcPct val="107000"/>
              </a:lnSpc>
              <a:spcBef>
                <a:spcPts val="0"/>
              </a:spcBef>
              <a:spcAft>
                <a:spcPts val="0"/>
              </a:spcAft>
            </a:pPr>
            <a:r>
              <a:rPr lang="en-US" sz="1800" kern="100" dirty="0">
                <a:solidFill>
                  <a:srgbClr val="000000"/>
                </a:solidFill>
                <a:effectLst/>
                <a:highlight>
                  <a:srgbClr val="FFFF00"/>
                </a:highlight>
                <a:latin typeface="Times New Roman" panose="02020603050405020304" pitchFamily="18" charset="0"/>
                <a:ea typeface="Times New Roman" panose="02020603050405020304" pitchFamily="18" charset="0"/>
              </a:rPr>
              <a:t>https://www.coursera.org/learn/dynamic-programming-greedy-algorithms#modules</a:t>
            </a:r>
            <a:endParaRPr lang="en-US" sz="1800" u="sng" kern="100" dirty="0">
              <a:solidFill>
                <a:schemeClr val="accent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0360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457200" y="533400"/>
            <a:ext cx="8229600" cy="914400"/>
          </a:xfrm>
        </p:spPr>
        <p:txBody>
          <a:bodyPr/>
          <a:lstStyle/>
          <a:p>
            <a:pPr algn="l" eaLnBrk="1" hangingPunct="1"/>
            <a:r>
              <a:rPr lang="en-IN" sz="3200"/>
              <a:t>Backtracking and approximation algorithms</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0242"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5" name="Rectangle 10"/>
          <p:cNvSpPr>
            <a:spLocks noChangeArrowheads="1"/>
          </p:cNvSpPr>
          <p:nvPr/>
        </p:nvSpPr>
        <p:spPr bwMode="auto">
          <a:xfrm>
            <a:off x="533400" y="152400"/>
            <a:ext cx="1192213" cy="461963"/>
          </a:xfrm>
          <a:prstGeom prst="rect">
            <a:avLst/>
          </a:prstGeom>
          <a:noFill/>
          <a:ln w="9525">
            <a:noFill/>
            <a:miter lim="800000"/>
            <a:headEnd/>
            <a:tailEnd/>
          </a:ln>
        </p:spPr>
        <p:txBody>
          <a:bodyPr wrap="none">
            <a:spAutoFit/>
          </a:bodyPr>
          <a:lstStyle/>
          <a:p>
            <a:r>
              <a:rPr lang="en-US" sz="2400" b="1"/>
              <a:t>UNIT V</a:t>
            </a:r>
          </a:p>
        </p:txBody>
      </p:sp>
      <p:pic>
        <p:nvPicPr>
          <p:cNvPr id="2" name="Picture 3"/>
          <p:cNvPicPr>
            <a:picLocks noChangeAspect="1" noChangeArrowheads="1"/>
          </p:cNvPicPr>
          <p:nvPr/>
        </p:nvPicPr>
        <p:blipFill>
          <a:blip r:embed="rId5" cstate="print"/>
          <a:srcRect/>
          <a:stretch>
            <a:fillRect/>
          </a:stretch>
        </p:blipFill>
        <p:spPr bwMode="auto">
          <a:xfrm>
            <a:off x="609600" y="1524000"/>
            <a:ext cx="7467600" cy="5010150"/>
          </a:xfrm>
          <a:prstGeom prst="rect">
            <a:avLst/>
          </a:prstGeom>
          <a:no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3944-09A2-5814-7E6F-548011243D43}"/>
              </a:ext>
            </a:extLst>
          </p:cNvPr>
          <p:cNvSpPr>
            <a:spLocks noGrp="1"/>
          </p:cNvSpPr>
          <p:nvPr>
            <p:ph type="title"/>
          </p:nvPr>
        </p:nvSpPr>
        <p:spPr/>
        <p:txBody>
          <a:bodyPr/>
          <a:lstStyle/>
          <a:p>
            <a:r>
              <a:rPr lang="en-US" dirty="0"/>
              <a:t>UNIT-5</a:t>
            </a:r>
          </a:p>
        </p:txBody>
      </p:sp>
      <p:sp>
        <p:nvSpPr>
          <p:cNvPr id="3" name="Content Placeholder 2">
            <a:extLst>
              <a:ext uri="{FF2B5EF4-FFF2-40B4-BE49-F238E27FC236}">
                <a16:creationId xmlns:a16="http://schemas.microsoft.com/office/drawing/2014/main" id="{F236D576-710B-83D8-006B-650150016247}"/>
              </a:ext>
            </a:extLst>
          </p:cNvPr>
          <p:cNvSpPr>
            <a:spLocks noGrp="1"/>
          </p:cNvSpPr>
          <p:nvPr>
            <p:ph idx="1"/>
          </p:nvPr>
        </p:nvSpPr>
        <p:spPr/>
        <p:txBody>
          <a:bodyPr/>
          <a:lstStyle/>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Introduction to Approximation Algorithms</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Introduction to Job shop Scheduling and Algorithm Design</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Analysis of Job shop Scheduling</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Approximation Algorithms for Vertex Cover and their Analysis,</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Approximation Algorithms for the Maximum Satisfiability Problem</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Travelling Salesman Problem</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Approximation Schemes:  Introduction to TSP and its applications</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NP-Hardness of TSPs</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Hardness of Approximating General TSPs</a:t>
            </a:r>
            <a:endParaRPr lang="en-US" dirty="0"/>
          </a:p>
        </p:txBody>
      </p:sp>
      <p:sp>
        <p:nvSpPr>
          <p:cNvPr id="7" name="TextBox 6">
            <a:extLst>
              <a:ext uri="{FF2B5EF4-FFF2-40B4-BE49-F238E27FC236}">
                <a16:creationId xmlns:a16="http://schemas.microsoft.com/office/drawing/2014/main" id="{90E79998-ECCB-24FD-9A87-F45D353632E6}"/>
              </a:ext>
            </a:extLst>
          </p:cNvPr>
          <p:cNvSpPr txBox="1"/>
          <p:nvPr/>
        </p:nvSpPr>
        <p:spPr>
          <a:xfrm>
            <a:off x="3505200" y="5627375"/>
            <a:ext cx="4572000" cy="1200329"/>
          </a:xfrm>
          <a:prstGeom prst="rect">
            <a:avLst/>
          </a:prstGeom>
          <a:noFill/>
        </p:spPr>
        <p:txBody>
          <a:bodyPr wrap="square">
            <a:spAutoFit/>
          </a:bodyPr>
          <a:lstStyle/>
          <a:p>
            <a:r>
              <a:rPr lang="en-US" dirty="0"/>
              <a:t>	Link of Coursera</a:t>
            </a:r>
          </a:p>
          <a:p>
            <a:r>
              <a:rPr lang="en-US" u="sng" dirty="0">
                <a:solidFill>
                  <a:schemeClr val="tx2"/>
                </a:solidFill>
                <a:highlight>
                  <a:srgbClr val="FFFF00"/>
                </a:highlight>
              </a:rPr>
              <a:t>https://www.coursera.org/learn/linear-programming-and-approximation-algorithms#modules</a:t>
            </a:r>
          </a:p>
        </p:txBody>
      </p:sp>
    </p:spTree>
    <p:extLst>
      <p:ext uri="{BB962C8B-B14F-4D97-AF65-F5344CB8AC3E}">
        <p14:creationId xmlns:p14="http://schemas.microsoft.com/office/powerpoint/2010/main" val="222875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pPr algn="l" eaLnBrk="1" hangingPunct="1"/>
            <a:r>
              <a:rPr lang="en-US" sz="4800">
                <a:solidFill>
                  <a:srgbClr val="C00000"/>
                </a:solidFill>
              </a:rPr>
              <a:t>Course details</a:t>
            </a:r>
            <a:endParaRPr lang="en-IN" sz="4800">
              <a:solidFill>
                <a:srgbClr val="C00000"/>
              </a:solidFill>
            </a:endParaRPr>
          </a:p>
        </p:txBody>
      </p:sp>
      <p:sp>
        <p:nvSpPr>
          <p:cNvPr id="2052" name="Content Placeholder 2"/>
          <p:cNvSpPr>
            <a:spLocks noGrp="1"/>
          </p:cNvSpPr>
          <p:nvPr>
            <p:ph idx="1"/>
          </p:nvPr>
        </p:nvSpPr>
        <p:spPr>
          <a:xfrm>
            <a:off x="457200" y="1455738"/>
            <a:ext cx="8229600" cy="5068887"/>
          </a:xfrm>
        </p:spPr>
        <p:txBody>
          <a:bodyPr>
            <a:noAutofit/>
          </a:bodyPr>
          <a:lstStyle/>
          <a:p>
            <a:pPr eaLnBrk="1" hangingPunct="1"/>
            <a:r>
              <a:rPr lang="en-US" sz="4000" dirty="0"/>
              <a:t>LTP – 3 0 0 [Three lectures/week]</a:t>
            </a:r>
          </a:p>
          <a:p>
            <a:pPr eaLnBrk="1" hangingPunct="1"/>
            <a:r>
              <a:rPr lang="en-US" sz="4000" b="1" dirty="0"/>
              <a:t>(Self Learning Mode)</a:t>
            </a:r>
          </a:p>
          <a:p>
            <a:pPr eaLnBrk="1" hangingPunct="1"/>
            <a:r>
              <a:rPr lang="en-US" sz="4000" b="1" dirty="0"/>
              <a:t>Text Book </a:t>
            </a:r>
          </a:p>
          <a:p>
            <a:pPr lvl="1"/>
            <a:r>
              <a:rPr lang="en-US" sz="2100" dirty="0"/>
              <a:t>INTRODUCTION TO THE DESIGN </a:t>
            </a:r>
          </a:p>
          <a:p>
            <a:pPr lvl="1">
              <a:buNone/>
            </a:pPr>
            <a:r>
              <a:rPr lang="en-US" sz="2100" dirty="0"/>
              <a:t>      AND ANALYSIS OF ALGORITHMS  </a:t>
            </a:r>
          </a:p>
          <a:p>
            <a:pPr lvl="2"/>
            <a:r>
              <a:rPr lang="en-US" sz="2000" dirty="0"/>
              <a:t>ANANY LEVITIN,</a:t>
            </a:r>
          </a:p>
          <a:p>
            <a:pPr lvl="2">
              <a:buNone/>
            </a:pPr>
            <a:r>
              <a:rPr lang="en-US" sz="2000" dirty="0"/>
              <a:t>		 PEARSON EDUCATION</a:t>
            </a:r>
          </a:p>
          <a:p>
            <a:endParaRPr lang="en-IN" sz="2500" b="1" dirty="0"/>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2050" name="Object 35"/>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4" name="Picture 6"/>
          <p:cNvPicPr>
            <a:picLocks noChangeAspect="1" noChangeArrowheads="1"/>
          </p:cNvPicPr>
          <p:nvPr/>
        </p:nvPicPr>
        <p:blipFill>
          <a:blip r:embed="rId4" cstate="print"/>
          <a:srcRect/>
          <a:stretch>
            <a:fillRect/>
          </a:stretch>
        </p:blipFill>
        <p:spPr bwMode="auto">
          <a:xfrm>
            <a:off x="5486400" y="2133600"/>
            <a:ext cx="3581400" cy="46482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a:xfrm>
            <a:off x="457200" y="533400"/>
            <a:ext cx="9220200" cy="914400"/>
          </a:xfrm>
        </p:spPr>
        <p:txBody>
          <a:bodyPr/>
          <a:lstStyle/>
          <a:p>
            <a:pPr algn="l" eaLnBrk="1" hangingPunct="1">
              <a:lnSpc>
                <a:spcPts val="2500"/>
              </a:lnSpc>
            </a:pPr>
            <a:r>
              <a:rPr lang="en-IN" sz="3200" dirty="0"/>
              <a:t>Number-theoretic algorithms and complexity classes</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1266"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269" name="Picture 8"/>
          <p:cNvPicPr>
            <a:picLocks noChangeAspect="1" noChangeArrowheads="1"/>
          </p:cNvPicPr>
          <p:nvPr/>
        </p:nvPicPr>
        <p:blipFill>
          <a:blip r:embed="rId5" cstate="print"/>
          <a:srcRect/>
          <a:stretch>
            <a:fillRect/>
          </a:stretch>
        </p:blipFill>
        <p:spPr bwMode="auto">
          <a:xfrm>
            <a:off x="685800" y="1524000"/>
            <a:ext cx="7567613" cy="4419600"/>
          </a:xfrm>
          <a:prstGeom prst="rect">
            <a:avLst/>
          </a:prstGeom>
          <a:noFill/>
          <a:ln w="9525">
            <a:noFill/>
            <a:miter lim="800000"/>
            <a:headEnd/>
            <a:tailEnd/>
          </a:ln>
        </p:spPr>
      </p:pic>
      <p:sp>
        <p:nvSpPr>
          <p:cNvPr id="11270" name="Rectangle 10"/>
          <p:cNvSpPr>
            <a:spLocks noChangeArrowheads="1"/>
          </p:cNvSpPr>
          <p:nvPr/>
        </p:nvSpPr>
        <p:spPr bwMode="auto">
          <a:xfrm>
            <a:off x="533400" y="152400"/>
            <a:ext cx="1277938" cy="461963"/>
          </a:xfrm>
          <a:prstGeom prst="rect">
            <a:avLst/>
          </a:prstGeom>
          <a:noFill/>
          <a:ln w="9525">
            <a:noFill/>
            <a:miter lim="800000"/>
            <a:headEnd/>
            <a:tailEnd/>
          </a:ln>
        </p:spPr>
        <p:txBody>
          <a:bodyPr wrap="none">
            <a:spAutoFit/>
          </a:bodyPr>
          <a:lstStyle/>
          <a:p>
            <a:r>
              <a:rPr lang="en-US" sz="2400" b="1"/>
              <a:t>UNIT VI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3162-9478-6F72-4CB1-E4AEAC20B0DD}"/>
              </a:ext>
            </a:extLst>
          </p:cNvPr>
          <p:cNvSpPr>
            <a:spLocks noGrp="1"/>
          </p:cNvSpPr>
          <p:nvPr>
            <p:ph type="title"/>
          </p:nvPr>
        </p:nvSpPr>
        <p:spPr/>
        <p:txBody>
          <a:bodyPr/>
          <a:lstStyle/>
          <a:p>
            <a:r>
              <a:rPr lang="en-US" dirty="0"/>
              <a:t>UNIT-6</a:t>
            </a:r>
          </a:p>
        </p:txBody>
      </p:sp>
      <p:sp>
        <p:nvSpPr>
          <p:cNvPr id="7" name="TextBox 6">
            <a:extLst>
              <a:ext uri="{FF2B5EF4-FFF2-40B4-BE49-F238E27FC236}">
                <a16:creationId xmlns:a16="http://schemas.microsoft.com/office/drawing/2014/main" id="{74FCD7EB-9FF6-C110-F300-1B5B1F106091}"/>
              </a:ext>
            </a:extLst>
          </p:cNvPr>
          <p:cNvSpPr txBox="1"/>
          <p:nvPr/>
        </p:nvSpPr>
        <p:spPr>
          <a:xfrm>
            <a:off x="4747726" y="3093780"/>
            <a:ext cx="4763276" cy="966803"/>
          </a:xfrm>
          <a:prstGeom prst="rect">
            <a:avLst/>
          </a:prstGeom>
          <a:noFill/>
        </p:spPr>
        <p:txBody>
          <a:bodyPr wrap="square">
            <a:spAutoFit/>
          </a:bodyPr>
          <a:lstStyle/>
          <a:p>
            <a:pPr marL="0" marR="0">
              <a:lnSpc>
                <a:spcPct val="107000"/>
              </a:lnSpc>
              <a:spcBef>
                <a:spcPts val="0"/>
              </a:spcBef>
              <a:spcAft>
                <a:spcPts val="0"/>
              </a:spcAft>
            </a:pPr>
            <a:r>
              <a:rPr lang="en-US" sz="1800" dirty="0">
                <a:solidFill>
                  <a:srgbClr val="373A3C"/>
                </a:solidFill>
                <a:effectLst/>
                <a:latin typeface="Times New Roman" panose="02020603050405020304" pitchFamily="18" charset="0"/>
                <a:ea typeface="Times New Roman" panose="02020603050405020304" pitchFamily="18" charset="0"/>
              </a:rPr>
              <a:t>	Link of </a:t>
            </a:r>
            <a:r>
              <a:rPr lang="en-US" sz="1800" dirty="0" err="1">
                <a:solidFill>
                  <a:srgbClr val="373A3C"/>
                </a:solidFill>
                <a:effectLst/>
                <a:latin typeface="Times New Roman" panose="02020603050405020304" pitchFamily="18" charset="0"/>
                <a:ea typeface="Times New Roman" panose="02020603050405020304" pitchFamily="18" charset="0"/>
              </a:rPr>
              <a:t>coursera</a:t>
            </a:r>
            <a:endParaRPr lang="en-US" sz="1800" dirty="0">
              <a:solidFill>
                <a:srgbClr val="373A3C"/>
              </a:solidFill>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800" kern="100" dirty="0">
                <a:solidFill>
                  <a:srgbClr val="000000"/>
                </a:solidFill>
                <a:effectLst/>
                <a:highlight>
                  <a:srgbClr val="FFFF00"/>
                </a:highlight>
                <a:latin typeface="Times New Roman" panose="02020603050405020304" pitchFamily="18" charset="0"/>
                <a:ea typeface="Times New Roman" panose="02020603050405020304" pitchFamily="18" charset="0"/>
              </a:rPr>
              <a:t>https://www.coursera.org/learn/dynamic-programming-greedy-algorithms#modules</a:t>
            </a:r>
            <a:endParaRPr lang="en-US" sz="1600" u="sng" dirty="0">
              <a:solidFill>
                <a:schemeClr val="tx2"/>
              </a:solidFill>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AD59067C-AF24-FFAE-55DC-AA90B25CC45E}"/>
              </a:ext>
            </a:extLst>
          </p:cNvPr>
          <p:cNvSpPr txBox="1"/>
          <p:nvPr/>
        </p:nvSpPr>
        <p:spPr>
          <a:xfrm>
            <a:off x="838200" y="1524000"/>
            <a:ext cx="4753946" cy="3041345"/>
          </a:xfrm>
          <a:prstGeom prst="rect">
            <a:avLst/>
          </a:prstGeom>
          <a:noFill/>
        </p:spPr>
        <p:txBody>
          <a:bodyPr wrap="square">
            <a:spAutoFit/>
          </a:bodyPr>
          <a:lstStyle/>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Decision Problems and Languages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Polynomial Time Problems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NP Definition</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NP Completeness and Reductions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NP Complete Problems: Examples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Computation and Physics</a:t>
            </a:r>
            <a:r>
              <a:rPr lang="en-US" dirty="0">
                <a:solidFill>
                  <a:srgbClr val="1F1F1F"/>
                </a:solidFill>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Qubits and Operations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Bell's Inequality</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Grover's Search Algorithm</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solidFill>
                  <a:srgbClr val="1F1F1F"/>
                </a:solidFill>
                <a:effectLst/>
                <a:highlight>
                  <a:srgbClr val="FF0000"/>
                </a:highligh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3400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7284F-617A-4315-08C9-62BF3AAE7399}"/>
              </a:ext>
            </a:extLst>
          </p:cNvPr>
          <p:cNvSpPr>
            <a:spLocks noGrp="1"/>
          </p:cNvSpPr>
          <p:nvPr>
            <p:ph idx="1"/>
          </p:nvPr>
        </p:nvSpPr>
        <p:spPr>
          <a:xfrm>
            <a:off x="457200" y="152400"/>
            <a:ext cx="8229600" cy="6400800"/>
          </a:xfrm>
        </p:spPr>
        <p:txBody>
          <a:bodyPr/>
          <a:lstStyle/>
          <a:p>
            <a:r>
              <a:rPr lang="en-US" sz="4000" b="1" dirty="0"/>
              <a:t>It is mandatory to complete the number of course for being eligible for End Term Examination along with the attendance criteria of the university. The links of the courses as shared in the IP should be completed on/before the last teaching day as per the academic calendar of the university.</a:t>
            </a:r>
          </a:p>
          <a:p>
            <a:endParaRPr lang="en-US" dirty="0"/>
          </a:p>
        </p:txBody>
      </p:sp>
    </p:spTree>
    <p:extLst>
      <p:ext uri="{BB962C8B-B14F-4D97-AF65-F5344CB8AC3E}">
        <p14:creationId xmlns:p14="http://schemas.microsoft.com/office/powerpoint/2010/main" val="622986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96200" cy="1143000"/>
          </a:xfrm>
        </p:spPr>
        <p:txBody>
          <a:bodyPr rtlCol="0">
            <a:normAutofit fontScale="90000"/>
          </a:bodyPr>
          <a:lstStyle/>
          <a:p>
            <a:pPr algn="l" eaLnBrk="1" fontAlgn="auto" hangingPunct="1">
              <a:spcAft>
                <a:spcPts val="0"/>
              </a:spcAft>
              <a:defRPr/>
            </a:pPr>
            <a:r>
              <a:rPr lang="en-US" b="1" dirty="0">
                <a:solidFill>
                  <a:srgbClr val="C00000"/>
                </a:solidFill>
              </a:rPr>
              <a:t>                                                         </a:t>
            </a:r>
            <a:r>
              <a:rPr lang="en-US" sz="4000" b="1" dirty="0">
                <a:solidFill>
                  <a:schemeClr val="accent2">
                    <a:lumMod val="75000"/>
                  </a:schemeClr>
                </a:solidFill>
              </a:rPr>
              <a:t>What will be the course outcome?</a:t>
            </a:r>
            <a:br>
              <a:rPr lang="en-IN" sz="4000" b="1" dirty="0">
                <a:solidFill>
                  <a:schemeClr val="accent2">
                    <a:lumMod val="75000"/>
                  </a:schemeClr>
                </a:solidFill>
              </a:rPr>
            </a:br>
            <a:endParaRPr lang="en-US" sz="4000" dirty="0">
              <a:solidFill>
                <a:schemeClr val="accent2">
                  <a:lumMod val="75000"/>
                </a:schemeClr>
              </a:solidFill>
            </a:endParaRPr>
          </a:p>
        </p:txBody>
      </p:sp>
      <p:sp>
        <p:nvSpPr>
          <p:cNvPr id="3" name="Content Placeholder 2"/>
          <p:cNvSpPr>
            <a:spLocks noGrp="1"/>
          </p:cNvSpPr>
          <p:nvPr>
            <p:ph idx="1"/>
          </p:nvPr>
        </p:nvSpPr>
        <p:spPr>
          <a:xfrm>
            <a:off x="457200" y="1600200"/>
            <a:ext cx="8229600" cy="4953000"/>
          </a:xfrm>
        </p:spPr>
        <p:txBody>
          <a:bodyPr rtlCol="0">
            <a:noAutofit/>
          </a:bodyPr>
          <a:lstStyle/>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CO1: Understand the basic techniques of analyzing the algorithms using space and time complexity, asymptotic notations </a:t>
            </a:r>
          </a:p>
          <a:p>
            <a:pPr marL="0" marR="0" indent="0">
              <a:lnSpc>
                <a:spcPct val="107000"/>
              </a:lnSpc>
              <a:spcBef>
                <a:spcPts val="0"/>
              </a:spcBef>
              <a:spcAft>
                <a:spcPts val="0"/>
              </a:spcAft>
              <a:buNone/>
            </a:pP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CO2: Apply the various string matching algorithms</a:t>
            </a:r>
          </a:p>
          <a:p>
            <a:pPr marL="0" marR="0" indent="0">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lgn="just">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CO3: Analyze the  divide and conquer algorithm design technique using various searching and sorting algorithms</a:t>
            </a:r>
          </a:p>
          <a:p>
            <a:pPr marL="0" marR="0" indent="0" algn="just">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lgn="just">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CO4: Evaluate  the various dynamic programming and greedy algorithm design technique to solve various  problems </a:t>
            </a:r>
          </a:p>
          <a:p>
            <a:pPr marL="0" marR="0" indent="0" algn="just">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lgn="just">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rPr>
              <a:t>CO5: :Apply the backtracking method to solve some classic problems and understand branch and  bound algorithm design technique</a:t>
            </a:r>
          </a:p>
          <a:p>
            <a:pPr marL="0" marR="0" indent="0" algn="just">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endParaRPr>
          </a:p>
          <a:p>
            <a:pPr marL="0" marR="0" indent="0" algn="just">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CO6: Define Number-Theoretic Algorithms and Complexity Classes and understand the basics concepts of complexity classes</a:t>
            </a:r>
            <a:endParaRPr lang="en-US" sz="1800" dirty="0">
              <a:effectLst/>
              <a:latin typeface="Calibri" panose="020F0502020204030204" pitchFamily="34" charset="0"/>
              <a:ea typeface="Calibri" panose="020F0502020204030204" pitchFamily="34" charset="0"/>
            </a:endParaRPr>
          </a:p>
          <a:p>
            <a:pPr algn="just" eaLnBrk="1" hangingPunct="1">
              <a:spcAft>
                <a:spcPts val="0"/>
              </a:spcAft>
              <a:buFont typeface="Arial" charset="0"/>
              <a:buNone/>
              <a:defRPr/>
            </a:pPr>
            <a:endParaRPr lang="en-US" sz="2400" dirty="0">
              <a:highlight>
                <a:srgbClr val="FFFF00"/>
              </a:highlight>
            </a:endParaRPr>
          </a:p>
          <a:p>
            <a:pPr algn="just" eaLnBrk="1" fontAlgn="auto" hangingPunct="1">
              <a:spcAft>
                <a:spcPts val="0"/>
              </a:spcAft>
              <a:buFont typeface="Arial" charset="0"/>
              <a:buNone/>
              <a:defRPr/>
            </a:pPr>
            <a:endParaRPr lang="en-US" sz="2400" dirty="0"/>
          </a:p>
        </p:txBody>
      </p:sp>
      <p:graphicFrame>
        <p:nvGraphicFramePr>
          <p:cNvPr id="15362" name="Object 2"/>
          <p:cNvGraphicFramePr>
            <a:graphicFrameLocks noChangeAspect="1"/>
          </p:cNvGraphicFramePr>
          <p:nvPr/>
        </p:nvGraphicFramePr>
        <p:xfrm>
          <a:off x="7391400" y="76200"/>
          <a:ext cx="1676400" cy="67310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76200"/>
                        <a:ext cx="16764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Connector 6"/>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410D-DF94-AACC-6AD9-51C830261A52}"/>
              </a:ext>
            </a:extLst>
          </p:cNvPr>
          <p:cNvSpPr>
            <a:spLocks noGrp="1"/>
          </p:cNvSpPr>
          <p:nvPr>
            <p:ph type="title"/>
          </p:nvPr>
        </p:nvSpPr>
        <p:spPr>
          <a:xfrm>
            <a:off x="457200" y="274638"/>
            <a:ext cx="8686800" cy="1143000"/>
          </a:xfrm>
        </p:spPr>
        <p:txBody>
          <a:bodyPr/>
          <a:lstStyle/>
          <a:p>
            <a:r>
              <a:rPr lang="en-US" sz="4400" b="1" dirty="0">
                <a:solidFill>
                  <a:schemeClr val="accent2">
                    <a:lumMod val="75000"/>
                  </a:schemeClr>
                </a:solidFill>
              </a:rPr>
              <a:t>What will be the Program outcome?</a:t>
            </a:r>
            <a:br>
              <a:rPr lang="en-IN" sz="4400" b="1" dirty="0">
                <a:solidFill>
                  <a:schemeClr val="accent2">
                    <a:lumMod val="75000"/>
                  </a:schemeClr>
                </a:solidFill>
              </a:rPr>
            </a:br>
            <a:endParaRPr lang="en-US" dirty="0"/>
          </a:p>
        </p:txBody>
      </p:sp>
      <p:sp>
        <p:nvSpPr>
          <p:cNvPr id="3" name="Content Placeholder 2">
            <a:extLst>
              <a:ext uri="{FF2B5EF4-FFF2-40B4-BE49-F238E27FC236}">
                <a16:creationId xmlns:a16="http://schemas.microsoft.com/office/drawing/2014/main" id="{C379C1D1-FCA6-F752-E34E-96A06AAD522F}"/>
              </a:ext>
            </a:extLst>
          </p:cNvPr>
          <p:cNvSpPr>
            <a:spLocks noGrp="1"/>
          </p:cNvSpPr>
          <p:nvPr>
            <p:ph idx="1"/>
          </p:nvPr>
        </p:nvSpPr>
        <p:spPr/>
        <p:txBody>
          <a:bodyPr/>
          <a:lstStyle/>
          <a:p>
            <a:pPr marL="0" indent="0" algn="just">
              <a:buNone/>
            </a:pPr>
            <a:r>
              <a:rPr lang="en-US" sz="1800" b="1" i="0" u="none" strike="noStrike" dirty="0">
                <a:solidFill>
                  <a:srgbClr val="000000"/>
                </a:solidFill>
                <a:effectLst/>
                <a:latin typeface="Calibri" panose="020F0502020204030204" pitchFamily="34" charset="0"/>
              </a:rPr>
              <a:t>PO1::Apply the knowledge of mathematics, science, engineering fundamentals, and an engineering specialization to the solution of complex engineering problems.</a:t>
            </a:r>
          </a:p>
          <a:p>
            <a:pPr marL="0" indent="0" algn="just">
              <a:buNone/>
            </a:pPr>
            <a:endParaRPr lang="en-US" sz="1800" b="1" i="0" u="none" strike="noStrike" dirty="0">
              <a:solidFill>
                <a:srgbClr val="000000"/>
              </a:solidFill>
              <a:effectLst/>
              <a:latin typeface="Calibri" panose="020F0502020204030204" pitchFamily="34" charset="0"/>
            </a:endParaRPr>
          </a:p>
          <a:p>
            <a:pPr marL="0" indent="0" algn="just">
              <a:buNone/>
            </a:pPr>
            <a:r>
              <a:rPr lang="en-US" sz="1800" b="1" i="0" u="none" strike="noStrike" dirty="0">
                <a:solidFill>
                  <a:srgbClr val="000000"/>
                </a:solidFill>
                <a:effectLst/>
                <a:latin typeface="Calibri" panose="020F0502020204030204" pitchFamily="34" charset="0"/>
              </a:rPr>
              <a:t>PO2::Identify, formulate, review research literature, and </a:t>
            </a:r>
            <a:r>
              <a:rPr lang="en-US" sz="1800" b="1" i="0" u="none" strike="noStrike" dirty="0" err="1">
                <a:solidFill>
                  <a:srgbClr val="000000"/>
                </a:solidFill>
                <a:effectLst/>
                <a:latin typeface="Calibri" panose="020F0502020204030204" pitchFamily="34" charset="0"/>
              </a:rPr>
              <a:t>analyse</a:t>
            </a:r>
            <a:r>
              <a:rPr lang="en-US" sz="1800" b="1" i="0" u="none" strike="noStrike" dirty="0">
                <a:solidFill>
                  <a:srgbClr val="000000"/>
                </a:solidFill>
                <a:effectLst/>
                <a:latin typeface="Calibri" panose="020F0502020204030204" pitchFamily="34" charset="0"/>
              </a:rPr>
              <a:t> complex engineering problems reaching substantiated conclusions using first principles of mathematics, natural sciences and engineering sciences.</a:t>
            </a:r>
            <a:r>
              <a:rPr lang="en-US" sz="1800" dirty="0"/>
              <a:t> </a:t>
            </a:r>
          </a:p>
          <a:p>
            <a:pPr marL="0" indent="0" algn="just">
              <a:buNone/>
            </a:pPr>
            <a:endParaRPr lang="en-US" dirty="0"/>
          </a:p>
          <a:p>
            <a:pPr marL="0" indent="0" algn="just">
              <a:buNone/>
            </a:pPr>
            <a:r>
              <a:rPr lang="en-US" sz="1800" b="1" i="0" u="none" strike="noStrike" dirty="0">
                <a:solidFill>
                  <a:srgbClr val="000000"/>
                </a:solidFill>
                <a:effectLst/>
                <a:latin typeface="Calibri" panose="020F0502020204030204" pitchFamily="34" charset="0"/>
              </a:rPr>
              <a:t>PO3::Design solutions for complex engineering problems and design system components or processes that meet the specified needs with appropriate consideration for the public health and safety, and the cultural, societal, and environmental considerations.</a:t>
            </a:r>
          </a:p>
          <a:p>
            <a:pPr marL="0" indent="0" algn="just">
              <a:buNone/>
            </a:pPr>
            <a:r>
              <a:rPr lang="en-US" sz="1800" dirty="0"/>
              <a:t> </a:t>
            </a:r>
          </a:p>
          <a:p>
            <a:pPr marL="0" indent="0" algn="just">
              <a:buNone/>
            </a:pPr>
            <a:r>
              <a:rPr lang="en-US" sz="1800" b="1" i="0" u="none" strike="noStrike" dirty="0">
                <a:solidFill>
                  <a:srgbClr val="000000"/>
                </a:solidFill>
                <a:effectLst/>
                <a:latin typeface="Calibri" panose="020F0502020204030204" pitchFamily="34" charset="0"/>
              </a:rPr>
              <a:t> PO4::Use research-based knowledge and research methods including design of experiments, analysis and interpretation of data, and synthesis of the information to provide valid conclusions. </a:t>
            </a:r>
            <a:endParaRPr lang="en-US" dirty="0"/>
          </a:p>
        </p:txBody>
      </p:sp>
    </p:spTree>
    <p:extLst>
      <p:ext uri="{BB962C8B-B14F-4D97-AF65-F5344CB8AC3E}">
        <p14:creationId xmlns:p14="http://schemas.microsoft.com/office/powerpoint/2010/main" val="941121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73D7C-2B82-09E4-E278-4F9A4C6E8F88}"/>
              </a:ext>
            </a:extLst>
          </p:cNvPr>
          <p:cNvSpPr>
            <a:spLocks noGrp="1"/>
          </p:cNvSpPr>
          <p:nvPr>
            <p:ph idx="1"/>
          </p:nvPr>
        </p:nvSpPr>
        <p:spPr/>
        <p:txBody>
          <a:bodyPr/>
          <a:lstStyle/>
          <a:p>
            <a:pPr marL="0" indent="0" algn="just">
              <a:buNone/>
            </a:pPr>
            <a:r>
              <a:rPr lang="en-US" sz="1800" b="1" i="0" u="none" strike="noStrike" dirty="0">
                <a:solidFill>
                  <a:srgbClr val="000000"/>
                </a:solidFill>
                <a:effectLst/>
                <a:latin typeface="Calibri" panose="020F0502020204030204" pitchFamily="34" charset="0"/>
              </a:rPr>
              <a:t>PO5::Create, select , and apply appropriate techniques, resources, and modern engineering and IT tools including prediction and modelling to complex engineering activities with an understanding of the limitations.</a:t>
            </a:r>
            <a:r>
              <a:rPr lang="en-US" sz="1800" dirty="0"/>
              <a:t> </a:t>
            </a:r>
          </a:p>
          <a:p>
            <a:pPr marL="0" indent="0" algn="just">
              <a:buNone/>
            </a:pPr>
            <a:endParaRPr lang="en-US" sz="1800" dirty="0"/>
          </a:p>
          <a:p>
            <a:pPr marL="0" indent="0" algn="just">
              <a:buNone/>
            </a:pPr>
            <a:r>
              <a:rPr lang="en-US" sz="1800" b="1" i="0" u="none" strike="noStrike" dirty="0">
                <a:solidFill>
                  <a:srgbClr val="000000"/>
                </a:solidFill>
                <a:effectLst/>
                <a:latin typeface="Calibri" panose="020F0502020204030204" pitchFamily="34" charset="0"/>
              </a:rPr>
              <a:t> PO6::Apply reasoning informed by the contextual knowledge to assess societal , health, safety, legal and cultural issues and the consequent responsibilities relevant to the professional engineering practice.</a:t>
            </a:r>
            <a:r>
              <a:rPr lang="en-US" sz="1800" dirty="0"/>
              <a:t> </a:t>
            </a:r>
          </a:p>
          <a:p>
            <a:pPr marL="0" indent="0" algn="just">
              <a:buNone/>
            </a:pPr>
            <a:endParaRPr lang="en-US" sz="1800" dirty="0"/>
          </a:p>
          <a:p>
            <a:pPr marL="0" indent="0" algn="just">
              <a:buNone/>
            </a:pPr>
            <a:r>
              <a:rPr lang="en-US" sz="1800" b="1" i="0" u="none" strike="noStrike" dirty="0">
                <a:solidFill>
                  <a:srgbClr val="000000"/>
                </a:solidFill>
                <a:effectLst/>
                <a:latin typeface="Calibri" panose="020F0502020204030204" pitchFamily="34" charset="0"/>
              </a:rPr>
              <a:t>PO7::Understand the impact of the professional engineering solutions in societal and environmental contexts, and demonstrate the knowledge of, and need for sustainable development.</a:t>
            </a:r>
          </a:p>
          <a:p>
            <a:pPr marL="0" indent="0" algn="just">
              <a:buNone/>
            </a:pPr>
            <a:endParaRPr lang="en-US" sz="1800" dirty="0"/>
          </a:p>
          <a:p>
            <a:pPr marL="0" indent="0" algn="just">
              <a:buNone/>
            </a:pPr>
            <a:r>
              <a:rPr lang="en-US" sz="1800" b="1" i="0" u="none" strike="noStrike" dirty="0">
                <a:solidFill>
                  <a:srgbClr val="000000"/>
                </a:solidFill>
                <a:effectLst/>
                <a:latin typeface="Calibri" panose="020F0502020204030204" pitchFamily="34" charset="0"/>
              </a:rPr>
              <a:t> PO8::Apply ethical principles and commit to professional ethics and responsibilities and norms of the engineering practice. </a:t>
            </a:r>
          </a:p>
          <a:p>
            <a:pPr algn="just"/>
            <a:endParaRPr lang="en-US" dirty="0"/>
          </a:p>
        </p:txBody>
      </p:sp>
    </p:spTree>
    <p:extLst>
      <p:ext uri="{BB962C8B-B14F-4D97-AF65-F5344CB8AC3E}">
        <p14:creationId xmlns:p14="http://schemas.microsoft.com/office/powerpoint/2010/main" val="4030036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E2F0D-D3A9-A368-ACD5-00B8A88FB371}"/>
              </a:ext>
            </a:extLst>
          </p:cNvPr>
          <p:cNvSpPr>
            <a:spLocks noGrp="1"/>
          </p:cNvSpPr>
          <p:nvPr>
            <p:ph idx="1"/>
          </p:nvPr>
        </p:nvSpPr>
        <p:spPr/>
        <p:txBody>
          <a:bodyPr/>
          <a:lstStyle/>
          <a:p>
            <a:pPr marL="0" indent="0" algn="just">
              <a:buNone/>
            </a:pPr>
            <a:r>
              <a:rPr lang="en-US" sz="1800" b="1" i="0" u="none" strike="noStrike" dirty="0">
                <a:solidFill>
                  <a:srgbClr val="000000"/>
                </a:solidFill>
                <a:effectLst/>
                <a:latin typeface="Calibri" panose="020F0502020204030204" pitchFamily="34" charset="0"/>
              </a:rPr>
              <a:t>PO9::Function effectively as an individual, and as a member or leader in diverse teams, and in multidisciplinary settings .</a:t>
            </a:r>
          </a:p>
          <a:p>
            <a:pPr marL="0" indent="0" algn="just">
              <a:buNone/>
            </a:pPr>
            <a:endParaRPr lang="en-US" dirty="0"/>
          </a:p>
          <a:p>
            <a:pPr marL="0" indent="0" algn="just">
              <a:buNone/>
            </a:pPr>
            <a:r>
              <a:rPr lang="en-US" sz="1800" b="1" i="0" u="none" strike="noStrike" dirty="0">
                <a:solidFill>
                  <a:srgbClr val="000000"/>
                </a:solidFill>
                <a:effectLst/>
                <a:latin typeface="Calibri" panose="020F0502020204030204" pitchFamily="34" charset="0"/>
              </a:rPr>
              <a:t>PO10::Communicate effectively on complex engineering activities with the engineering community and with society at large, such as, being able to comprehend and write effective reports and design documentation, make effective presentations, and give and receive clear instructions. </a:t>
            </a:r>
          </a:p>
          <a:p>
            <a:pPr marL="0" indent="0" algn="just">
              <a:buNone/>
            </a:pPr>
            <a:endParaRPr lang="en-US" dirty="0"/>
          </a:p>
          <a:p>
            <a:pPr marL="0" indent="0" algn="just">
              <a:buNone/>
            </a:pPr>
            <a:r>
              <a:rPr lang="en-US" sz="1800" b="1" i="0" u="none" strike="noStrike" dirty="0">
                <a:solidFill>
                  <a:srgbClr val="000000"/>
                </a:solidFill>
                <a:effectLst/>
                <a:latin typeface="Calibri" panose="020F0502020204030204" pitchFamily="34" charset="0"/>
              </a:rPr>
              <a:t>PO11::Demonstrate knowledge and understanding of the engineering and management principles and apply these to one’s own work, as a member and leader in a team, to manage projects and in multidisciplinary environments.</a:t>
            </a:r>
            <a:r>
              <a:rPr lang="en-US" sz="1800" dirty="0"/>
              <a:t> </a:t>
            </a:r>
          </a:p>
          <a:p>
            <a:pPr marL="0" indent="0" algn="just">
              <a:buNone/>
            </a:pPr>
            <a:endParaRPr lang="en-US" sz="1800" dirty="0"/>
          </a:p>
          <a:p>
            <a:pPr marL="0" indent="0" algn="just">
              <a:buNone/>
            </a:pPr>
            <a:r>
              <a:rPr lang="en-US" sz="1800" b="1" i="0" u="none" strike="noStrike" dirty="0">
                <a:solidFill>
                  <a:srgbClr val="000000"/>
                </a:solidFill>
                <a:effectLst/>
                <a:latin typeface="Calibri" panose="020F0502020204030204" pitchFamily="34" charset="0"/>
              </a:rPr>
              <a:t> PO12::Recognize the need for, and have the preparation and ability to engage in independent and lifelong learning in the broadest context of technological change. </a:t>
            </a:r>
            <a:endParaRPr lang="en-US" dirty="0"/>
          </a:p>
        </p:txBody>
      </p:sp>
    </p:spTree>
    <p:extLst>
      <p:ext uri="{BB962C8B-B14F-4D97-AF65-F5344CB8AC3E}">
        <p14:creationId xmlns:p14="http://schemas.microsoft.com/office/powerpoint/2010/main" val="3385041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c4a31dd903_0_83"/>
          <p:cNvSpPr txBox="1">
            <a:spLocks noGrp="1"/>
          </p:cNvSpPr>
          <p:nvPr>
            <p:ph type="title"/>
          </p:nvPr>
        </p:nvSpPr>
        <p:spPr>
          <a:xfrm>
            <a:off x="1055708" y="1220724"/>
            <a:ext cx="10058400" cy="120690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l">
              <a:spcBef>
                <a:spcPts val="0"/>
              </a:spcBef>
              <a:spcAft>
                <a:spcPts val="0"/>
              </a:spcAft>
              <a:buClr>
                <a:srgbClr val="C00000"/>
              </a:buClr>
              <a:buSzPts val="4800"/>
            </a:pPr>
            <a:r>
              <a:rPr lang="en-IN" sz="3600">
                <a:solidFill>
                  <a:srgbClr val="C00000"/>
                </a:solidFill>
                <a:latin typeface="Calibri"/>
                <a:ea typeface="Calibri"/>
                <a:cs typeface="Calibri"/>
                <a:sym typeface="Calibri"/>
              </a:rPr>
              <a:t>MOOCs or Industry certification</a:t>
            </a:r>
            <a:endParaRPr/>
          </a:p>
        </p:txBody>
      </p:sp>
      <p:cxnSp>
        <p:nvCxnSpPr>
          <p:cNvPr id="426" name="Google Shape;426;g1c4a31dd903_0_83"/>
          <p:cNvCxnSpPr/>
          <p:nvPr/>
        </p:nvCxnSpPr>
        <p:spPr>
          <a:xfrm>
            <a:off x="544756" y="1431140"/>
            <a:ext cx="7056225"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427" name="Google Shape;427;g1c4a31dd903_0_83"/>
          <p:cNvPicPr preferRelativeResize="0"/>
          <p:nvPr/>
        </p:nvPicPr>
        <p:blipFill rotWithShape="1">
          <a:blip r:embed="rId3">
            <a:alphaModFix/>
          </a:blip>
          <a:srcRect/>
          <a:stretch/>
        </p:blipFill>
        <p:spPr>
          <a:xfrm>
            <a:off x="7391400" y="921544"/>
            <a:ext cx="1676401" cy="509588"/>
          </a:xfrm>
          <a:prstGeom prst="rect">
            <a:avLst/>
          </a:prstGeom>
          <a:noFill/>
          <a:ln>
            <a:noFill/>
          </a:ln>
        </p:spPr>
      </p:pic>
      <p:graphicFrame>
        <p:nvGraphicFramePr>
          <p:cNvPr id="2" name="Table 1">
            <a:extLst>
              <a:ext uri="{FF2B5EF4-FFF2-40B4-BE49-F238E27FC236}">
                <a16:creationId xmlns:a16="http://schemas.microsoft.com/office/drawing/2014/main" id="{B47989E2-C600-A374-419B-6EDC4E4D52BB}"/>
              </a:ext>
            </a:extLst>
          </p:cNvPr>
          <p:cNvGraphicFramePr>
            <a:graphicFrameLocks noGrp="1"/>
          </p:cNvGraphicFramePr>
          <p:nvPr>
            <p:extLst>
              <p:ext uri="{D42A27DB-BD31-4B8C-83A1-F6EECF244321}">
                <p14:modId xmlns:p14="http://schemas.microsoft.com/office/powerpoint/2010/main" val="4221202607"/>
              </p:ext>
            </p:extLst>
          </p:nvPr>
        </p:nvGraphicFramePr>
        <p:xfrm>
          <a:off x="1447800" y="2762571"/>
          <a:ext cx="6477000" cy="1554480"/>
        </p:xfrm>
        <a:graphic>
          <a:graphicData uri="http://schemas.openxmlformats.org/drawingml/2006/table">
            <a:tbl>
              <a:tblPr firstRow="1" bandRow="1">
                <a:tableStyleId>{5C22544A-7EE6-4342-B048-85BDC9FD1C3A}</a:tableStyleId>
              </a:tblPr>
              <a:tblGrid>
                <a:gridCol w="3238500">
                  <a:extLst>
                    <a:ext uri="{9D8B030D-6E8A-4147-A177-3AD203B41FA5}">
                      <a16:colId xmlns:a16="http://schemas.microsoft.com/office/drawing/2014/main" val="1774601977"/>
                    </a:ext>
                  </a:extLst>
                </a:gridCol>
                <a:gridCol w="3238500">
                  <a:extLst>
                    <a:ext uri="{9D8B030D-6E8A-4147-A177-3AD203B41FA5}">
                      <a16:colId xmlns:a16="http://schemas.microsoft.com/office/drawing/2014/main" val="425808970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cap="none" dirty="0">
                          <a:solidFill>
                            <a:srgbClr val="000000"/>
                          </a:solidFill>
                          <a:latin typeface="+mn-lt"/>
                          <a:ea typeface="Calibri"/>
                          <a:cs typeface="Calibri"/>
                          <a:sym typeface="Calibri"/>
                        </a:rPr>
                        <a:t>Details of MOOC Provider</a:t>
                      </a:r>
                      <a:endParaRPr lang="en-IN" sz="1600"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cap="none" dirty="0">
                          <a:solidFill>
                            <a:srgbClr val="000000"/>
                          </a:solidFill>
                          <a:latin typeface="+mn-lt"/>
                          <a:ea typeface="Calibri"/>
                          <a:cs typeface="Calibri"/>
                          <a:sym typeface="Calibri"/>
                        </a:rPr>
                        <a:t>MOOC Name</a:t>
                      </a:r>
                      <a:endParaRPr lang="en-IN" sz="1600" dirty="0"/>
                    </a:p>
                    <a:p>
                      <a:endParaRPr lang="en-US" dirty="0"/>
                    </a:p>
                  </a:txBody>
                  <a:tcPr/>
                </a:tc>
                <a:extLst>
                  <a:ext uri="{0D108BD9-81ED-4DB2-BD59-A6C34878D82A}">
                    <a16:rowId xmlns:a16="http://schemas.microsoft.com/office/drawing/2014/main" val="3663781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dirty="0">
                          <a:solidFill>
                            <a:srgbClr val="000000"/>
                          </a:solidFill>
                          <a:latin typeface="+mn-lt"/>
                          <a:ea typeface="Calibri"/>
                          <a:cs typeface="Calibri"/>
                          <a:sym typeface="Calibri"/>
                        </a:rPr>
                        <a:t>Coursera</a:t>
                      </a:r>
                      <a:endParaRPr lang="en-IN" sz="2400"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cap="none" dirty="0">
                          <a:solidFill>
                            <a:srgbClr val="000000"/>
                          </a:solidFill>
                          <a:latin typeface="+mn-lt"/>
                          <a:cs typeface="Calibri"/>
                          <a:sym typeface="Calibri"/>
                        </a:rPr>
                        <a:t>Design and Analysis of algorithms</a:t>
                      </a:r>
                      <a:endParaRPr lang="en-US" sz="2400" dirty="0"/>
                    </a:p>
                    <a:p>
                      <a:endParaRPr lang="en-US" dirty="0"/>
                    </a:p>
                  </a:txBody>
                  <a:tcPr/>
                </a:tc>
                <a:extLst>
                  <a:ext uri="{0D108BD9-81ED-4DB2-BD59-A6C34878D82A}">
                    <a16:rowId xmlns:a16="http://schemas.microsoft.com/office/drawing/2014/main" val="47400360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756A-A580-A504-FFBE-4C0C10A073E2}"/>
              </a:ext>
            </a:extLst>
          </p:cNvPr>
          <p:cNvSpPr>
            <a:spLocks noGrp="1"/>
          </p:cNvSpPr>
          <p:nvPr>
            <p:ph type="title"/>
          </p:nvPr>
        </p:nvSpPr>
        <p:spPr/>
        <p:txBody>
          <a:bodyPr/>
          <a:lstStyle/>
          <a:p>
            <a:r>
              <a:rPr lang="en-US" dirty="0"/>
              <a:t>OER(OPEN EDUCATIONAL RESOURCE)</a:t>
            </a:r>
          </a:p>
        </p:txBody>
      </p:sp>
      <p:pic>
        <p:nvPicPr>
          <p:cNvPr id="5" name="Content Placeholder 4">
            <a:extLst>
              <a:ext uri="{FF2B5EF4-FFF2-40B4-BE49-F238E27FC236}">
                <a16:creationId xmlns:a16="http://schemas.microsoft.com/office/drawing/2014/main" id="{0A6682ED-4D11-D6F2-FABC-6AD07B76EBFD}"/>
              </a:ext>
            </a:extLst>
          </p:cNvPr>
          <p:cNvPicPr>
            <a:picLocks noGrp="1" noChangeAspect="1"/>
          </p:cNvPicPr>
          <p:nvPr>
            <p:ph idx="1"/>
          </p:nvPr>
        </p:nvPicPr>
        <p:blipFill>
          <a:blip r:embed="rId2"/>
          <a:stretch>
            <a:fillRect/>
          </a:stretch>
        </p:blipFill>
        <p:spPr>
          <a:xfrm>
            <a:off x="1219200" y="1600200"/>
            <a:ext cx="7010400" cy="4525963"/>
          </a:xfrm>
        </p:spPr>
      </p:pic>
    </p:spTree>
    <p:extLst>
      <p:ext uri="{BB962C8B-B14F-4D97-AF65-F5344CB8AC3E}">
        <p14:creationId xmlns:p14="http://schemas.microsoft.com/office/powerpoint/2010/main" val="2029348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0006E-CE5A-E462-8787-E8046F4DC5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6A3BF1-5E3B-5053-8A51-8126F2095E5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D83822E-BD31-3C62-7E85-25B2873C4B7D}"/>
              </a:ext>
            </a:extLst>
          </p:cNvPr>
          <p:cNvPicPr>
            <a:picLocks noChangeAspect="1"/>
          </p:cNvPicPr>
          <p:nvPr/>
        </p:nvPicPr>
        <p:blipFill>
          <a:blip r:embed="rId2"/>
          <a:stretch>
            <a:fillRect/>
          </a:stretch>
        </p:blipFill>
        <p:spPr>
          <a:xfrm>
            <a:off x="228600" y="12441"/>
            <a:ext cx="9067800" cy="6583362"/>
          </a:xfrm>
          <a:prstGeom prst="rect">
            <a:avLst/>
          </a:prstGeom>
        </p:spPr>
      </p:pic>
    </p:spTree>
    <p:extLst>
      <p:ext uri="{BB962C8B-B14F-4D97-AF65-F5344CB8AC3E}">
        <p14:creationId xmlns:p14="http://schemas.microsoft.com/office/powerpoint/2010/main" val="161967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p:txBody>
          <a:bodyPr/>
          <a:lstStyle/>
          <a:p>
            <a:pPr algn="l" eaLnBrk="1" hangingPunct="1"/>
            <a:r>
              <a:rPr lang="en-US" sz="4800">
                <a:solidFill>
                  <a:srgbClr val="C00000"/>
                </a:solidFill>
              </a:rPr>
              <a:t>Course Assessment Model</a:t>
            </a:r>
            <a:endParaRPr lang="en-IN" sz="4800">
              <a:solidFill>
                <a:srgbClr val="C00000"/>
              </a:solidFill>
            </a:endParaRPr>
          </a:p>
        </p:txBody>
      </p:sp>
      <p:sp>
        <p:nvSpPr>
          <p:cNvPr id="3" name="Content Placeholder 2"/>
          <p:cNvSpPr>
            <a:spLocks noGrp="1"/>
          </p:cNvSpPr>
          <p:nvPr>
            <p:ph idx="1"/>
          </p:nvPr>
        </p:nvSpPr>
        <p:spPr>
          <a:xfrm>
            <a:off x="457200" y="1455738"/>
            <a:ext cx="8229600" cy="5068887"/>
          </a:xfrm>
        </p:spPr>
        <p:txBody>
          <a:bodyPr rtlCol="0">
            <a:normAutofit fontScale="92500"/>
          </a:bodyPr>
          <a:lstStyle/>
          <a:p>
            <a:pPr eaLnBrk="1" fontAlgn="auto" hangingPunct="1">
              <a:spcAft>
                <a:spcPts val="0"/>
              </a:spcAft>
              <a:buFont typeface="Arial" pitchFamily="34" charset="0"/>
              <a:buChar char="•"/>
              <a:defRPr/>
            </a:pPr>
            <a:r>
              <a:rPr lang="en-US" sz="4000" b="1" dirty="0">
                <a:solidFill>
                  <a:srgbClr val="002060"/>
                </a:solidFill>
              </a:rPr>
              <a:t>Marks break up</a:t>
            </a:r>
          </a:p>
          <a:p>
            <a:pPr eaLnBrk="1" fontAlgn="auto" hangingPunct="1">
              <a:spcAft>
                <a:spcPts val="0"/>
              </a:spcAft>
              <a:buFont typeface="Arial" pitchFamily="34" charset="0"/>
              <a:buChar char="•"/>
              <a:defRPr/>
            </a:pPr>
            <a:r>
              <a:rPr lang="en-US" sz="4000" dirty="0">
                <a:solidFill>
                  <a:srgbClr val="C00000"/>
                </a:solidFill>
              </a:rPr>
              <a:t>Attendance						  5</a:t>
            </a:r>
          </a:p>
          <a:p>
            <a:pPr eaLnBrk="1" fontAlgn="auto" hangingPunct="1">
              <a:spcAft>
                <a:spcPts val="0"/>
              </a:spcAft>
              <a:buFont typeface="Arial" pitchFamily="34" charset="0"/>
              <a:buChar char="•"/>
              <a:defRPr/>
            </a:pPr>
            <a:r>
              <a:rPr lang="en-US" sz="4000" dirty="0">
                <a:solidFill>
                  <a:srgbClr val="C00000"/>
                </a:solidFill>
              </a:rPr>
              <a:t>CA(Best 2out of 3)	                          20</a:t>
            </a:r>
          </a:p>
          <a:p>
            <a:pPr eaLnBrk="1" fontAlgn="auto" hangingPunct="1">
              <a:spcAft>
                <a:spcPts val="0"/>
              </a:spcAft>
              <a:buFont typeface="Arial" pitchFamily="34" charset="0"/>
              <a:buChar char="•"/>
              <a:defRPr/>
            </a:pPr>
            <a:r>
              <a:rPr lang="en-US" sz="4000" dirty="0">
                <a:solidFill>
                  <a:srgbClr val="C00000"/>
                </a:solidFill>
              </a:rPr>
              <a:t>MTE							25</a:t>
            </a:r>
          </a:p>
          <a:p>
            <a:pPr eaLnBrk="1" fontAlgn="auto" hangingPunct="1">
              <a:spcAft>
                <a:spcPts val="0"/>
              </a:spcAft>
              <a:buFont typeface="Arial" pitchFamily="34" charset="0"/>
              <a:buChar char="•"/>
              <a:defRPr/>
            </a:pPr>
            <a:r>
              <a:rPr lang="en-US" sz="4000" dirty="0">
                <a:solidFill>
                  <a:srgbClr val="C00000"/>
                </a:solidFill>
              </a:rPr>
              <a:t>ETE							50</a:t>
            </a:r>
          </a:p>
          <a:p>
            <a:pPr eaLnBrk="1" fontAlgn="auto" hangingPunct="1">
              <a:spcAft>
                <a:spcPts val="0"/>
              </a:spcAft>
              <a:buFont typeface="Arial" pitchFamily="34" charset="0"/>
              <a:buChar char="•"/>
              <a:defRPr/>
            </a:pPr>
            <a:r>
              <a:rPr lang="en-US" sz="4000" b="1" dirty="0">
                <a:solidFill>
                  <a:srgbClr val="002060"/>
                </a:solidFill>
              </a:rPr>
              <a:t>Total							100</a:t>
            </a:r>
          </a:p>
          <a:p>
            <a:pPr eaLnBrk="1" fontAlgn="auto" hangingPunct="1">
              <a:spcAft>
                <a:spcPts val="0"/>
              </a:spcAft>
              <a:buFont typeface="Arial" pitchFamily="34" charset="0"/>
              <a:buChar char="•"/>
              <a:defRPr/>
            </a:pPr>
            <a:endParaRPr lang="en-IN" dirty="0">
              <a:solidFill>
                <a:schemeClr val="accent6">
                  <a:lumMod val="75000"/>
                </a:schemeClr>
              </a:solidFill>
            </a:endParaRP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3074" name="Object 24"/>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Connector 6"/>
          <p:cNvCxnSpPr/>
          <p:nvPr/>
        </p:nvCxnSpPr>
        <p:spPr>
          <a:xfrm>
            <a:off x="7667625" y="4868863"/>
            <a:ext cx="10810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596478" y="468313"/>
            <a:ext cx="3657600" cy="1600200"/>
          </a:xfrm>
          <a:prstGeom prst="wedgeRect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buFontTx/>
              <a:buAutoNum type="arabicPeriod"/>
              <a:defRPr/>
            </a:pPr>
            <a:r>
              <a:rPr lang="en-US" sz="1600" dirty="0">
                <a:solidFill>
                  <a:schemeClr val="tx1"/>
                </a:solidFill>
              </a:rPr>
              <a:t>&gt;=90%		-- 5 marks</a:t>
            </a:r>
          </a:p>
          <a:p>
            <a:pPr marL="342900" indent="-342900">
              <a:buFontTx/>
              <a:buAutoNum type="arabicPeriod"/>
              <a:defRPr/>
            </a:pPr>
            <a:r>
              <a:rPr lang="en-US" sz="1600" dirty="0">
                <a:solidFill>
                  <a:schemeClr val="tx1"/>
                </a:solidFill>
              </a:rPr>
              <a:t>&gt;=85% and &lt;90%	-- 4 marks</a:t>
            </a:r>
          </a:p>
          <a:p>
            <a:pPr marL="342900" indent="-342900">
              <a:buFontTx/>
              <a:buAutoNum type="arabicPeriod"/>
              <a:defRPr/>
            </a:pPr>
            <a:r>
              <a:rPr lang="en-US" sz="1600" dirty="0">
                <a:solidFill>
                  <a:schemeClr val="tx1"/>
                </a:solidFill>
              </a:rPr>
              <a:t>&gt;=80% and &lt;85%	-- 3 marks</a:t>
            </a:r>
          </a:p>
          <a:p>
            <a:pPr marL="342900" indent="-342900">
              <a:buFontTx/>
              <a:buAutoNum type="arabicPeriod"/>
              <a:defRPr/>
            </a:pPr>
            <a:r>
              <a:rPr lang="en-US" sz="1600" dirty="0">
                <a:solidFill>
                  <a:schemeClr val="tx1"/>
                </a:solidFill>
              </a:rPr>
              <a:t>&gt;=75% and &lt;80%	-- 2 marks</a:t>
            </a:r>
          </a:p>
        </p:txBody>
      </p:sp>
      <p:sp>
        <p:nvSpPr>
          <p:cNvPr id="9" name="Rectangular Callout 8"/>
          <p:cNvSpPr/>
          <p:nvPr/>
        </p:nvSpPr>
        <p:spPr>
          <a:xfrm>
            <a:off x="609600" y="1143000"/>
            <a:ext cx="3657600" cy="1600200"/>
          </a:xfrm>
          <a:prstGeom prst="wedgeRect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Each CA would be of 30 marks. Best 2 would be taken at the end (60 marks) which would be prorated out of 20</a:t>
            </a:r>
          </a:p>
        </p:txBody>
      </p:sp>
      <p:sp>
        <p:nvSpPr>
          <p:cNvPr id="10" name="Rectangular Callout 9"/>
          <p:cNvSpPr/>
          <p:nvPr/>
        </p:nvSpPr>
        <p:spPr>
          <a:xfrm>
            <a:off x="609600" y="1828800"/>
            <a:ext cx="3657600" cy="1600200"/>
          </a:xfrm>
          <a:prstGeom prst="wedgeRect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MTE would be of 40 marks and it would be prorated to 25 at the end</a:t>
            </a:r>
          </a:p>
        </p:txBody>
      </p:sp>
      <p:sp>
        <p:nvSpPr>
          <p:cNvPr id="11" name="Rectangular Callout 10"/>
          <p:cNvSpPr/>
          <p:nvPr/>
        </p:nvSpPr>
        <p:spPr>
          <a:xfrm>
            <a:off x="609600" y="2514600"/>
            <a:ext cx="3657600" cy="1600200"/>
          </a:xfrm>
          <a:prstGeom prst="wedgeRect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ETE would be of 70 marks and it would be prorated to 50 at the end</a:t>
            </a:r>
          </a:p>
        </p:txBody>
      </p:sp>
      <p:sp>
        <p:nvSpPr>
          <p:cNvPr id="12" name="Oval Callout 11"/>
          <p:cNvSpPr/>
          <p:nvPr/>
        </p:nvSpPr>
        <p:spPr>
          <a:xfrm flipH="1">
            <a:off x="6096000" y="1295400"/>
            <a:ext cx="2895600" cy="84124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Body presence</a:t>
            </a:r>
          </a:p>
        </p:txBody>
      </p:sp>
      <p:grpSp>
        <p:nvGrpSpPr>
          <p:cNvPr id="17" name="Group 16"/>
          <p:cNvGrpSpPr/>
          <p:nvPr/>
        </p:nvGrpSpPr>
        <p:grpSpPr>
          <a:xfrm>
            <a:off x="4876800" y="2438400"/>
            <a:ext cx="3048000" cy="2438400"/>
            <a:chOff x="4876800" y="2438400"/>
            <a:chExt cx="3048000" cy="2438400"/>
          </a:xfrm>
        </p:grpSpPr>
        <p:sp>
          <p:nvSpPr>
            <p:cNvPr id="13" name="Rectangular Callout 12"/>
            <p:cNvSpPr/>
            <p:nvPr/>
          </p:nvSpPr>
          <p:spPr>
            <a:xfrm rot="16200000">
              <a:off x="4876800" y="2438400"/>
              <a:ext cx="2438400" cy="2438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sz="3000" dirty="0"/>
                <a:t>Mind Presence</a:t>
              </a:r>
            </a:p>
          </p:txBody>
        </p:sp>
        <p:sp>
          <p:nvSpPr>
            <p:cNvPr id="14" name="Left Bracket 13"/>
            <p:cNvSpPr/>
            <p:nvPr/>
          </p:nvSpPr>
          <p:spPr>
            <a:xfrm>
              <a:off x="7620000" y="2971800"/>
              <a:ext cx="304800" cy="1676400"/>
            </a:xfrm>
            <a:prstGeom prst="leftBracket">
              <a:avLst/>
            </a:prstGeom>
            <a:noFill/>
            <a:ln w="5080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1" nodeType="clickEffect">
                                  <p:stCondLst>
                                    <p:cond delay="0"/>
                                  </p:stCondLst>
                                  <p:childTnLst>
                                    <p:anim calcmode="lin" valueType="num">
                                      <p:cBhvr>
                                        <p:cTn id="12" dur="500"/>
                                        <p:tgtEl>
                                          <p:spTgt spid="8"/>
                                        </p:tgtEl>
                                        <p:attrNameLst>
                                          <p:attrName>ppt_w</p:attrName>
                                        </p:attrNameLst>
                                      </p:cBhvr>
                                      <p:tavLst>
                                        <p:tav tm="0">
                                          <p:val>
                                            <p:strVal val="ppt_w"/>
                                          </p:val>
                                        </p:tav>
                                        <p:tav tm="100000">
                                          <p:val>
                                            <p:fltVal val="0"/>
                                          </p:val>
                                        </p:tav>
                                      </p:tavLst>
                                    </p:anim>
                                    <p:anim calcmode="lin" valueType="num">
                                      <p:cBhvr>
                                        <p:cTn id="13" dur="500"/>
                                        <p:tgtEl>
                                          <p:spTgt spid="8"/>
                                        </p:tgtEl>
                                        <p:attrNameLst>
                                          <p:attrName>ppt_h</p:attrName>
                                        </p:attrNameLst>
                                      </p:cBhvr>
                                      <p:tavLst>
                                        <p:tav tm="0">
                                          <p:val>
                                            <p:strVal val="ppt_h"/>
                                          </p:val>
                                        </p:tav>
                                        <p:tav tm="100000">
                                          <p:val>
                                            <p:fltVal val="0"/>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grpId="1" nodeType="clickEffect">
                                  <p:stCondLst>
                                    <p:cond delay="0"/>
                                  </p:stCondLst>
                                  <p:childTnLst>
                                    <p:anim calcmode="lin" valueType="num">
                                      <p:cBhvr>
                                        <p:cTn id="24" dur="500"/>
                                        <p:tgtEl>
                                          <p:spTgt spid="9"/>
                                        </p:tgtEl>
                                        <p:attrNameLst>
                                          <p:attrName>ppt_w</p:attrName>
                                        </p:attrNameLst>
                                      </p:cBhvr>
                                      <p:tavLst>
                                        <p:tav tm="0">
                                          <p:val>
                                            <p:strVal val="ppt_w"/>
                                          </p:val>
                                        </p:tav>
                                        <p:tav tm="100000">
                                          <p:val>
                                            <p:fltVal val="0"/>
                                          </p:val>
                                        </p:tav>
                                      </p:tavLst>
                                    </p:anim>
                                    <p:anim calcmode="lin" valueType="num">
                                      <p:cBhvr>
                                        <p:cTn id="25" dur="500"/>
                                        <p:tgtEl>
                                          <p:spTgt spid="9"/>
                                        </p:tgtEl>
                                        <p:attrNameLst>
                                          <p:attrName>ppt_h</p:attrName>
                                        </p:attrNameLst>
                                      </p:cBhvr>
                                      <p:tavLst>
                                        <p:tav tm="0">
                                          <p:val>
                                            <p:strVal val="ppt_h"/>
                                          </p:val>
                                        </p:tav>
                                        <p:tav tm="100000">
                                          <p:val>
                                            <p:fltVal val="0"/>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xit" presetSubtype="32" fill="hold" grpId="1" nodeType="clickEffect">
                                  <p:stCondLst>
                                    <p:cond delay="0"/>
                                  </p:stCondLst>
                                  <p:childTnLst>
                                    <p:anim calcmode="lin" valueType="num">
                                      <p:cBhvr>
                                        <p:cTn id="36" dur="500"/>
                                        <p:tgtEl>
                                          <p:spTgt spid="10"/>
                                        </p:tgtEl>
                                        <p:attrNameLst>
                                          <p:attrName>ppt_w</p:attrName>
                                        </p:attrNameLst>
                                      </p:cBhvr>
                                      <p:tavLst>
                                        <p:tav tm="0">
                                          <p:val>
                                            <p:strVal val="ppt_w"/>
                                          </p:val>
                                        </p:tav>
                                        <p:tav tm="100000">
                                          <p:val>
                                            <p:fltVal val="0"/>
                                          </p:val>
                                        </p:tav>
                                      </p:tavLst>
                                    </p:anim>
                                    <p:anim calcmode="lin" valueType="num">
                                      <p:cBhvr>
                                        <p:cTn id="37" dur="500"/>
                                        <p:tgtEl>
                                          <p:spTgt spid="10"/>
                                        </p:tgtEl>
                                        <p:attrNameLst>
                                          <p:attrName>ppt_h</p:attrName>
                                        </p:attrNameLst>
                                      </p:cBhvr>
                                      <p:tavLst>
                                        <p:tav tm="0">
                                          <p:val>
                                            <p:strVal val="ppt_h"/>
                                          </p:val>
                                        </p:tav>
                                        <p:tav tm="100000">
                                          <p:val>
                                            <p:fltVal val="0"/>
                                          </p:val>
                                        </p:tav>
                                      </p:tavLst>
                                    </p:anim>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grpId="1" nodeType="clickEffect">
                                  <p:stCondLst>
                                    <p:cond delay="0"/>
                                  </p:stCondLst>
                                  <p:childTnLst>
                                    <p:anim calcmode="lin" valueType="num">
                                      <p:cBhvr>
                                        <p:cTn id="48" dur="500"/>
                                        <p:tgtEl>
                                          <p:spTgt spid="11"/>
                                        </p:tgtEl>
                                        <p:attrNameLst>
                                          <p:attrName>ppt_w</p:attrName>
                                        </p:attrNameLst>
                                      </p:cBhvr>
                                      <p:tavLst>
                                        <p:tav tm="0">
                                          <p:val>
                                            <p:strVal val="ppt_w"/>
                                          </p:val>
                                        </p:tav>
                                        <p:tav tm="100000">
                                          <p:val>
                                            <p:fltVal val="0"/>
                                          </p:val>
                                        </p:tav>
                                      </p:tavLst>
                                    </p:anim>
                                    <p:anim calcmode="lin" valueType="num">
                                      <p:cBhvr>
                                        <p:cTn id="49" dur="500"/>
                                        <p:tgtEl>
                                          <p:spTgt spid="11"/>
                                        </p:tgtEl>
                                        <p:attrNameLst>
                                          <p:attrName>ppt_h</p:attrName>
                                        </p:attrNameLst>
                                      </p:cBhvr>
                                      <p:tavLst>
                                        <p:tav tm="0">
                                          <p:val>
                                            <p:strVal val="ppt_h"/>
                                          </p:val>
                                        </p:tav>
                                        <p:tav tm="100000">
                                          <p:val>
                                            <p:fltVal val="0"/>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xit" presetSubtype="32" fill="hold" grpId="1" nodeType="clickEffect">
                                  <p:stCondLst>
                                    <p:cond delay="0"/>
                                  </p:stCondLst>
                                  <p:childTnLst>
                                    <p:anim calcmode="lin" valueType="num">
                                      <p:cBhvr>
                                        <p:cTn id="60" dur="500"/>
                                        <p:tgtEl>
                                          <p:spTgt spid="12"/>
                                        </p:tgtEl>
                                        <p:attrNameLst>
                                          <p:attrName>ppt_w</p:attrName>
                                        </p:attrNameLst>
                                      </p:cBhvr>
                                      <p:tavLst>
                                        <p:tav tm="0">
                                          <p:val>
                                            <p:strVal val="ppt_w"/>
                                          </p:val>
                                        </p:tav>
                                        <p:tav tm="100000">
                                          <p:val>
                                            <p:fltVal val="0"/>
                                          </p:val>
                                        </p:tav>
                                      </p:tavLst>
                                    </p:anim>
                                    <p:anim calcmode="lin" valueType="num">
                                      <p:cBhvr>
                                        <p:cTn id="61" dur="500"/>
                                        <p:tgtEl>
                                          <p:spTgt spid="12"/>
                                        </p:tgtEl>
                                        <p:attrNameLst>
                                          <p:attrName>ppt_h</p:attrName>
                                        </p:attrNameLst>
                                      </p:cBhvr>
                                      <p:tavLst>
                                        <p:tav tm="0">
                                          <p:val>
                                            <p:strVal val="ppt_h"/>
                                          </p:val>
                                        </p:tav>
                                        <p:tav tm="100000">
                                          <p:val>
                                            <p:fltVal val="0"/>
                                          </p:val>
                                        </p:tav>
                                      </p:tavLst>
                                    </p:anim>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xit" presetSubtype="32" fill="hold" nodeType="clickEffect">
                                  <p:stCondLst>
                                    <p:cond delay="0"/>
                                  </p:stCondLst>
                                  <p:childTnLst>
                                    <p:anim calcmode="lin" valueType="num">
                                      <p:cBhvr>
                                        <p:cTn id="72" dur="500"/>
                                        <p:tgtEl>
                                          <p:spTgt spid="17"/>
                                        </p:tgtEl>
                                        <p:attrNameLst>
                                          <p:attrName>ppt_w</p:attrName>
                                        </p:attrNameLst>
                                      </p:cBhvr>
                                      <p:tavLst>
                                        <p:tav tm="0">
                                          <p:val>
                                            <p:strVal val="ppt_w"/>
                                          </p:val>
                                        </p:tav>
                                        <p:tav tm="100000">
                                          <p:val>
                                            <p:fltVal val="0"/>
                                          </p:val>
                                        </p:tav>
                                      </p:tavLst>
                                    </p:anim>
                                    <p:anim calcmode="lin" valueType="num">
                                      <p:cBhvr>
                                        <p:cTn id="73" dur="500"/>
                                        <p:tgtEl>
                                          <p:spTgt spid="17"/>
                                        </p:tgtEl>
                                        <p:attrNameLst>
                                          <p:attrName>ppt_h</p:attrName>
                                        </p:attrNameLst>
                                      </p:cBhvr>
                                      <p:tavLst>
                                        <p:tav tm="0">
                                          <p:val>
                                            <p:strVal val="ppt_h"/>
                                          </p:val>
                                        </p:tav>
                                        <p:tav tm="100000">
                                          <p:val>
                                            <p:fltVal val="0"/>
                                          </p:val>
                                        </p:tav>
                                      </p:tavLst>
                                    </p:anim>
                                    <p:set>
                                      <p:cBhvr>
                                        <p:cTn id="7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EDD5-7857-B5EF-85D1-3CB6ED2B2B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6E8299-F48F-00F9-3F9E-572FA2702DF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872363-A87E-56E1-7285-425B92F77C0B}"/>
              </a:ext>
            </a:extLst>
          </p:cNvPr>
          <p:cNvPicPr>
            <a:picLocks noChangeAspect="1"/>
          </p:cNvPicPr>
          <p:nvPr/>
        </p:nvPicPr>
        <p:blipFill>
          <a:blip r:embed="rId2"/>
          <a:stretch>
            <a:fillRect/>
          </a:stretch>
        </p:blipFill>
        <p:spPr>
          <a:xfrm>
            <a:off x="76200" y="0"/>
            <a:ext cx="8915400" cy="6858000"/>
          </a:xfrm>
          <a:prstGeom prst="rect">
            <a:avLst/>
          </a:prstGeom>
        </p:spPr>
      </p:pic>
    </p:spTree>
    <p:extLst>
      <p:ext uri="{BB962C8B-B14F-4D97-AF65-F5344CB8AC3E}">
        <p14:creationId xmlns:p14="http://schemas.microsoft.com/office/powerpoint/2010/main" val="4102511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6377-3017-CF3C-69BD-642E22DBC6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3580F9-5C28-ECAB-0B2A-1F0CE684F7E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67115DB-C4D1-1833-41AB-5DE0CBFED931}"/>
              </a:ext>
            </a:extLst>
          </p:cNvPr>
          <p:cNvPicPr>
            <a:picLocks noChangeAspect="1"/>
          </p:cNvPicPr>
          <p:nvPr/>
        </p:nvPicPr>
        <p:blipFill>
          <a:blip r:embed="rId2"/>
          <a:stretch>
            <a:fillRect/>
          </a:stretch>
        </p:blipFill>
        <p:spPr>
          <a:xfrm>
            <a:off x="228600" y="0"/>
            <a:ext cx="8763000" cy="6858000"/>
          </a:xfrm>
          <a:prstGeom prst="rect">
            <a:avLst/>
          </a:prstGeom>
        </p:spPr>
      </p:pic>
    </p:spTree>
    <p:extLst>
      <p:ext uri="{BB962C8B-B14F-4D97-AF65-F5344CB8AC3E}">
        <p14:creationId xmlns:p14="http://schemas.microsoft.com/office/powerpoint/2010/main" val="3804751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DD73-8FF3-46B3-F347-86392D7E0E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9B186A-C09C-970F-DFCB-242FA56295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F5729F4-ABF2-B1EE-1CE4-E36C22F4002B}"/>
              </a:ext>
            </a:extLst>
          </p:cNvPr>
          <p:cNvPicPr>
            <a:picLocks noChangeAspect="1"/>
          </p:cNvPicPr>
          <p:nvPr/>
        </p:nvPicPr>
        <p:blipFill>
          <a:blip r:embed="rId2"/>
          <a:stretch>
            <a:fillRect/>
          </a:stretch>
        </p:blipFill>
        <p:spPr>
          <a:xfrm>
            <a:off x="0" y="0"/>
            <a:ext cx="8915400" cy="6858000"/>
          </a:xfrm>
          <a:prstGeom prst="rect">
            <a:avLst/>
          </a:prstGeom>
        </p:spPr>
      </p:pic>
    </p:spTree>
    <p:extLst>
      <p:ext uri="{BB962C8B-B14F-4D97-AF65-F5344CB8AC3E}">
        <p14:creationId xmlns:p14="http://schemas.microsoft.com/office/powerpoint/2010/main" val="2838074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9081-241D-49F6-E0BA-4E86762337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8EFBC1-A8D1-AA37-CEE5-AA4E1A7DD7B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9AE0240-DCBC-1D5B-0A25-E47C8343D122}"/>
              </a:ext>
            </a:extLst>
          </p:cNvPr>
          <p:cNvPicPr>
            <a:picLocks noChangeAspect="1"/>
          </p:cNvPicPr>
          <p:nvPr/>
        </p:nvPicPr>
        <p:blipFill>
          <a:blip r:embed="rId2"/>
          <a:stretch>
            <a:fillRect/>
          </a:stretch>
        </p:blipFill>
        <p:spPr>
          <a:xfrm>
            <a:off x="76200" y="0"/>
            <a:ext cx="8915400" cy="6858000"/>
          </a:xfrm>
          <a:prstGeom prst="rect">
            <a:avLst/>
          </a:prstGeom>
        </p:spPr>
      </p:pic>
    </p:spTree>
    <p:extLst>
      <p:ext uri="{BB962C8B-B14F-4D97-AF65-F5344CB8AC3E}">
        <p14:creationId xmlns:p14="http://schemas.microsoft.com/office/powerpoint/2010/main" val="1320560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0"/>
            <a:ext cx="8078788" cy="1143000"/>
          </a:xfrm>
        </p:spPr>
        <p:txBody>
          <a:bodyPr rtlCol="0">
            <a:noAutofit/>
          </a:bodyPr>
          <a:lstStyle/>
          <a:p>
            <a:pPr eaLnBrk="1" fontAlgn="auto" hangingPunct="1">
              <a:spcAft>
                <a:spcPts val="0"/>
              </a:spcAft>
              <a:defRPr/>
            </a:pPr>
            <a:r>
              <a:rPr lang="en-US" sz="3600" dirty="0">
                <a:solidFill>
                  <a:srgbClr val="C00000"/>
                </a:solidFill>
              </a:rPr>
              <a:t>Let’s Start: Foundations of algorithm </a:t>
            </a:r>
            <a:endParaRPr lang="en-IN" sz="1400" dirty="0">
              <a:solidFill>
                <a:schemeClr val="tx1">
                  <a:lumMod val="95000"/>
                  <a:lumOff val="5000"/>
                </a:schemeClr>
              </a:solidFill>
            </a:endParaRPr>
          </a:p>
        </p:txBody>
      </p:sp>
      <p:cxnSp>
        <p:nvCxnSpPr>
          <p:cNvPr id="4" name="Straight Connector 3"/>
          <p:cNvCxnSpPr/>
          <p:nvPr/>
        </p:nvCxnSpPr>
        <p:spPr>
          <a:xfrm>
            <a:off x="755650" y="4076700"/>
            <a:ext cx="7056438"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6386" name="Object 102"/>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389" name="Picture 2"/>
          <p:cNvPicPr>
            <a:picLocks noChangeAspect="1" noChangeArrowheads="1"/>
          </p:cNvPicPr>
          <p:nvPr/>
        </p:nvPicPr>
        <p:blipFill>
          <a:blip r:embed="rId4" cstate="print"/>
          <a:srcRect/>
          <a:stretch>
            <a:fillRect/>
          </a:stretch>
        </p:blipFill>
        <p:spPr bwMode="auto">
          <a:xfrm>
            <a:off x="755650" y="636588"/>
            <a:ext cx="1808163" cy="329723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pPr algn="l" eaLnBrk="1" hangingPunct="1"/>
            <a:r>
              <a:rPr lang="en-US" sz="4800">
                <a:solidFill>
                  <a:srgbClr val="C00000"/>
                </a:solidFill>
              </a:rPr>
              <a:t>Detail of Academic Tasks</a:t>
            </a:r>
            <a:endParaRPr lang="en-IN" sz="4800">
              <a:solidFill>
                <a:srgbClr val="C00000"/>
              </a:solidFill>
            </a:endParaRPr>
          </a:p>
        </p:txBody>
      </p:sp>
      <p:sp>
        <p:nvSpPr>
          <p:cNvPr id="4100" name="Content Placeholder 2"/>
          <p:cNvSpPr>
            <a:spLocks noGrp="1"/>
          </p:cNvSpPr>
          <p:nvPr>
            <p:ph idx="1"/>
          </p:nvPr>
        </p:nvSpPr>
        <p:spPr>
          <a:xfrm>
            <a:off x="457200" y="1455738"/>
            <a:ext cx="8229600" cy="5068887"/>
          </a:xfrm>
        </p:spPr>
        <p:txBody>
          <a:bodyPr/>
          <a:lstStyle/>
          <a:p>
            <a:pPr eaLnBrk="1" hangingPunct="1"/>
            <a:endParaRPr lang="en-IN" sz="1600" dirty="0"/>
          </a:p>
          <a:p>
            <a:pPr eaLnBrk="1" hangingPunct="1"/>
            <a:r>
              <a:rPr lang="en-IN" dirty="0"/>
              <a:t>AT1:	Test1		Before MTE</a:t>
            </a:r>
          </a:p>
          <a:p>
            <a:pPr eaLnBrk="1" hangingPunct="1"/>
            <a:endParaRPr lang="en-IN" dirty="0"/>
          </a:p>
          <a:p>
            <a:pPr eaLnBrk="1" hangingPunct="1"/>
            <a:r>
              <a:rPr lang="en-IN" dirty="0"/>
              <a:t>AT2:	Test2		Before MTE</a:t>
            </a:r>
          </a:p>
          <a:p>
            <a:pPr eaLnBrk="1" hangingPunct="1"/>
            <a:endParaRPr lang="en-IN" dirty="0"/>
          </a:p>
          <a:p>
            <a:pPr eaLnBrk="1" hangingPunct="1"/>
            <a:r>
              <a:rPr lang="en-IN" dirty="0"/>
              <a:t>AT3:	Test3		After MTE</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4098" name="Object 24"/>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457200" y="2514600"/>
            <a:ext cx="8229600" cy="1143000"/>
          </a:xfrm>
        </p:spPr>
        <p:txBody>
          <a:bodyPr/>
          <a:lstStyle/>
          <a:p>
            <a:pPr eaLnBrk="1" hangingPunct="1"/>
            <a:r>
              <a:rPr lang="en-US" sz="4800" dirty="0">
                <a:solidFill>
                  <a:srgbClr val="C00000"/>
                </a:solidFill>
              </a:rPr>
              <a:t>Why we need to study this course ?</a:t>
            </a:r>
            <a:endParaRPr lang="en-IN" sz="4800" dirty="0">
              <a:solidFill>
                <a:srgbClr val="C00000"/>
              </a:solidFill>
            </a:endParaRPr>
          </a:p>
        </p:txBody>
      </p:sp>
      <p:cxnSp>
        <p:nvCxnSpPr>
          <p:cNvPr id="4" name="Straight Connector 3"/>
          <p:cNvCxnSpPr/>
          <p:nvPr/>
        </p:nvCxnSpPr>
        <p:spPr>
          <a:xfrm>
            <a:off x="1096963" y="3886200"/>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4098" name="Object 24"/>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p:cNvSpPr>
            <a:spLocks noGrp="1"/>
          </p:cNvSpPr>
          <p:nvPr>
            <p:ph type="title"/>
          </p:nvPr>
        </p:nvSpPr>
        <p:spPr>
          <a:xfrm>
            <a:off x="152400" y="457200"/>
            <a:ext cx="8991600" cy="1143000"/>
          </a:xfrm>
        </p:spPr>
        <p:txBody>
          <a:bodyPr/>
          <a:lstStyle/>
          <a:p>
            <a:pPr marL="457200" indent="-457200" algn="l"/>
            <a:r>
              <a:rPr lang="en-US" sz="3000" b="1">
                <a:solidFill>
                  <a:srgbClr val="C00000"/>
                </a:solidFill>
              </a:rPr>
              <a:t>Why are we learning Design and analysis of algorithms?</a:t>
            </a:r>
          </a:p>
        </p:txBody>
      </p:sp>
      <p:cxnSp>
        <p:nvCxnSpPr>
          <p:cNvPr id="4" name="Straight Connector 3"/>
          <p:cNvCxnSpPr/>
          <p:nvPr/>
        </p:nvCxnSpPr>
        <p:spPr>
          <a:xfrm>
            <a:off x="381000" y="1268413"/>
            <a:ext cx="8532813"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3314"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050" y="2133600"/>
            <a:ext cx="1873250" cy="574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3318" name="Content Placeholder 2"/>
          <p:cNvSpPr>
            <a:spLocks noGrp="1"/>
          </p:cNvSpPr>
          <p:nvPr>
            <p:ph idx="1"/>
          </p:nvPr>
        </p:nvSpPr>
        <p:spPr/>
        <p:txBody>
          <a:bodyPr/>
          <a:lstStyle/>
          <a:p>
            <a:pPr algn="just"/>
            <a:r>
              <a:rPr lang="en-US" sz="2400" dirty="0"/>
              <a:t>Algorithms are used in almost every program or software system.</a:t>
            </a:r>
          </a:p>
          <a:p>
            <a:pPr algn="just"/>
            <a:endParaRPr lang="en-US" sz="1200" dirty="0"/>
          </a:p>
          <a:p>
            <a:pPr algn="just"/>
            <a:r>
              <a:rPr lang="en-US" sz="2400" dirty="0"/>
              <a:t>Once we design an algorithm we need to know how well it performs on any input.</a:t>
            </a:r>
          </a:p>
          <a:p>
            <a:pPr algn="just"/>
            <a:endParaRPr lang="en-US" sz="1200" dirty="0"/>
          </a:p>
          <a:p>
            <a:pPr algn="just"/>
            <a:r>
              <a:rPr lang="en-US" sz="2400" dirty="0"/>
              <a:t>In particular we would like to know whether there are better algorithms for the problem, An answer to this first demands a way to analyze an algorithm in a machine-independent way.</a:t>
            </a:r>
          </a:p>
          <a:p>
            <a:pPr algn="just"/>
            <a:endParaRPr lang="en-US" sz="1200" dirty="0"/>
          </a:p>
          <a:p>
            <a:pPr algn="just"/>
            <a:r>
              <a:rPr lang="en-US" sz="2400" dirty="0"/>
              <a:t>Some Specific design techniques are essential ingredients of many software 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8">
                                            <p:txEl>
                                              <p:pRg st="0" end="0"/>
                                            </p:txEl>
                                          </p:spTgt>
                                        </p:tgtEl>
                                        <p:attrNameLst>
                                          <p:attrName>style.visibility</p:attrName>
                                        </p:attrNameLst>
                                      </p:cBhvr>
                                      <p:to>
                                        <p:strVal val="visible"/>
                                      </p:to>
                                    </p:set>
                                    <p:anim calcmode="lin" valueType="num">
                                      <p:cBhvr additive="base">
                                        <p:cTn id="7" dur="500" fill="hold"/>
                                        <p:tgtEl>
                                          <p:spTgt spid="133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18">
                                            <p:txEl>
                                              <p:pRg st="2" end="2"/>
                                            </p:txEl>
                                          </p:spTgt>
                                        </p:tgtEl>
                                        <p:attrNameLst>
                                          <p:attrName>style.visibility</p:attrName>
                                        </p:attrNameLst>
                                      </p:cBhvr>
                                      <p:to>
                                        <p:strVal val="visible"/>
                                      </p:to>
                                    </p:set>
                                    <p:anim calcmode="lin" valueType="num">
                                      <p:cBhvr additive="base">
                                        <p:cTn id="11" dur="500" fill="hold"/>
                                        <p:tgtEl>
                                          <p:spTgt spid="1331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1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318">
                                            <p:txEl>
                                              <p:pRg st="4" end="4"/>
                                            </p:txEl>
                                          </p:spTgt>
                                        </p:tgtEl>
                                        <p:attrNameLst>
                                          <p:attrName>style.visibility</p:attrName>
                                        </p:attrNameLst>
                                      </p:cBhvr>
                                      <p:to>
                                        <p:strVal val="visible"/>
                                      </p:to>
                                    </p:set>
                                    <p:anim calcmode="lin" valueType="num">
                                      <p:cBhvr additive="base">
                                        <p:cTn id="15" dur="500" fill="hold"/>
                                        <p:tgtEl>
                                          <p:spTgt spid="13318">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18">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318">
                                            <p:txEl>
                                              <p:pRg st="6" end="6"/>
                                            </p:txEl>
                                          </p:spTgt>
                                        </p:tgtEl>
                                        <p:attrNameLst>
                                          <p:attrName>style.visibility</p:attrName>
                                        </p:attrNameLst>
                                      </p:cBhvr>
                                      <p:to>
                                        <p:strVal val="visible"/>
                                      </p:to>
                                    </p:set>
                                    <p:anim calcmode="lin" valueType="num">
                                      <p:cBhvr additive="base">
                                        <p:cTn id="19" dur="500" fill="hold"/>
                                        <p:tgtEl>
                                          <p:spTgt spid="1331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228600" y="304800"/>
            <a:ext cx="8229600" cy="1143000"/>
          </a:xfrm>
        </p:spPr>
        <p:txBody>
          <a:bodyPr/>
          <a:lstStyle/>
          <a:p>
            <a:pPr algn="l" eaLnBrk="1" hangingPunct="1"/>
            <a:r>
              <a:rPr lang="en-US" sz="4800">
                <a:solidFill>
                  <a:srgbClr val="C00000"/>
                </a:solidFill>
              </a:rPr>
              <a:t>The course contents  CSE408</a:t>
            </a:r>
            <a:endParaRPr lang="en-IN" sz="4800">
              <a:solidFill>
                <a:srgbClr val="C00000"/>
              </a:solidFill>
            </a:endParaRPr>
          </a:p>
        </p:txBody>
      </p:sp>
      <p:sp>
        <p:nvSpPr>
          <p:cNvPr id="5124" name="Content Placeholder 2"/>
          <p:cNvSpPr>
            <a:spLocks noGrp="1"/>
          </p:cNvSpPr>
          <p:nvPr>
            <p:ph idx="1"/>
          </p:nvPr>
        </p:nvSpPr>
        <p:spPr>
          <a:xfrm>
            <a:off x="457200" y="1455738"/>
            <a:ext cx="8229600" cy="5068887"/>
          </a:xfrm>
        </p:spPr>
        <p:txBody>
          <a:bodyPr/>
          <a:lstStyle/>
          <a:p>
            <a:pPr eaLnBrk="1" hangingPunct="1"/>
            <a:r>
              <a:rPr lang="en-IN" sz="2800" dirty="0"/>
              <a:t>UNIT I - Foundations of algorithm</a:t>
            </a:r>
          </a:p>
          <a:p>
            <a:pPr eaLnBrk="1" hangingPunct="1"/>
            <a:endParaRPr lang="en-IN" sz="1100" dirty="0"/>
          </a:p>
          <a:p>
            <a:pPr eaLnBrk="1" hangingPunct="1"/>
            <a:r>
              <a:rPr lang="en-IN" sz="2800" dirty="0"/>
              <a:t>UNIT II - String matching algorithms and computational geometry</a:t>
            </a:r>
          </a:p>
          <a:p>
            <a:pPr eaLnBrk="1" hangingPunct="1"/>
            <a:endParaRPr lang="en-IN" sz="1100" dirty="0"/>
          </a:p>
          <a:p>
            <a:pPr eaLnBrk="1" hangingPunct="1"/>
            <a:r>
              <a:rPr lang="en-IN" sz="2800" dirty="0"/>
              <a:t>UNIT III - Divide and conquer and ordered statists</a:t>
            </a:r>
          </a:p>
          <a:p>
            <a:pPr eaLnBrk="1" hangingPunct="1"/>
            <a:endParaRPr lang="en-IN" sz="1100" dirty="0"/>
          </a:p>
          <a:p>
            <a:pPr eaLnBrk="1" hangingPunct="1"/>
            <a:r>
              <a:rPr lang="en-IN" sz="2800" dirty="0"/>
              <a:t>UNIT IV - Dynamic programming and greedy techniques </a:t>
            </a:r>
          </a:p>
          <a:p>
            <a:pPr eaLnBrk="1" hangingPunct="1"/>
            <a:endParaRPr lang="en-IN" sz="1100" dirty="0"/>
          </a:p>
          <a:p>
            <a:pPr eaLnBrk="1" hangingPunct="1"/>
            <a:r>
              <a:rPr lang="en-IN" sz="2800" dirty="0"/>
              <a:t>UNIT V - Approximation algorithms</a:t>
            </a:r>
          </a:p>
          <a:p>
            <a:pPr eaLnBrk="1" hangingPunct="1"/>
            <a:endParaRPr lang="en-IN" sz="1100" dirty="0"/>
          </a:p>
          <a:p>
            <a:pPr eaLnBrk="1" hangingPunct="1"/>
            <a:r>
              <a:rPr lang="en-IN" sz="2800" dirty="0"/>
              <a:t>UNIT VI - Number-theoretic algorithms and complexity classes</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122" name="Object 85"/>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a:xfrm>
            <a:off x="533400" y="457200"/>
            <a:ext cx="8229600" cy="1143000"/>
          </a:xfrm>
        </p:spPr>
        <p:txBody>
          <a:bodyPr/>
          <a:lstStyle/>
          <a:p>
            <a:pPr algn="l" eaLnBrk="1" hangingPunct="1"/>
            <a:r>
              <a:rPr lang="en-IN" sz="3600"/>
              <a:t>Foundations of algorithm</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6146"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9" name="Picture 3"/>
          <p:cNvPicPr>
            <a:picLocks noChangeAspect="1" noChangeArrowheads="1"/>
          </p:cNvPicPr>
          <p:nvPr/>
        </p:nvPicPr>
        <p:blipFill>
          <a:blip r:embed="rId5" cstate="print"/>
          <a:srcRect/>
          <a:stretch>
            <a:fillRect/>
          </a:stretch>
        </p:blipFill>
        <p:spPr bwMode="auto">
          <a:xfrm>
            <a:off x="7391400" y="3352800"/>
            <a:ext cx="1290387" cy="1414463"/>
          </a:xfrm>
          <a:prstGeom prst="rect">
            <a:avLst/>
          </a:prstGeom>
          <a:noFill/>
          <a:ln w="9525">
            <a:noFill/>
            <a:miter lim="800000"/>
            <a:headEnd/>
            <a:tailEnd/>
          </a:ln>
        </p:spPr>
      </p:pic>
      <p:pic>
        <p:nvPicPr>
          <p:cNvPr id="6150" name="Picture 4"/>
          <p:cNvPicPr>
            <a:picLocks noChangeAspect="1" noChangeArrowheads="1"/>
          </p:cNvPicPr>
          <p:nvPr/>
        </p:nvPicPr>
        <p:blipFill>
          <a:blip r:embed="rId6" cstate="print"/>
          <a:srcRect/>
          <a:stretch>
            <a:fillRect/>
          </a:stretch>
        </p:blipFill>
        <p:spPr bwMode="auto">
          <a:xfrm>
            <a:off x="5410200" y="3352800"/>
            <a:ext cx="1676400" cy="1239466"/>
          </a:xfrm>
          <a:prstGeom prst="rect">
            <a:avLst/>
          </a:prstGeom>
          <a:noFill/>
          <a:ln w="9525">
            <a:noFill/>
            <a:miter lim="800000"/>
            <a:headEnd/>
            <a:tailEnd/>
          </a:ln>
        </p:spPr>
      </p:pic>
      <p:pic>
        <p:nvPicPr>
          <p:cNvPr id="6151" name="Picture 12"/>
          <p:cNvPicPr>
            <a:picLocks noChangeAspect="1" noChangeArrowheads="1"/>
          </p:cNvPicPr>
          <p:nvPr/>
        </p:nvPicPr>
        <p:blipFill>
          <a:blip r:embed="rId7" cstate="print"/>
          <a:srcRect/>
          <a:stretch>
            <a:fillRect/>
          </a:stretch>
        </p:blipFill>
        <p:spPr bwMode="auto">
          <a:xfrm>
            <a:off x="6705600" y="2133600"/>
            <a:ext cx="1905000" cy="967383"/>
          </a:xfrm>
          <a:prstGeom prst="rect">
            <a:avLst/>
          </a:prstGeom>
          <a:noFill/>
          <a:ln w="9525">
            <a:noFill/>
            <a:miter lim="800000"/>
            <a:headEnd/>
            <a:tailEnd/>
          </a:ln>
        </p:spPr>
      </p:pic>
      <p:pic>
        <p:nvPicPr>
          <p:cNvPr id="6152" name="Picture 13"/>
          <p:cNvPicPr>
            <a:picLocks noChangeAspect="1" noChangeArrowheads="1"/>
          </p:cNvPicPr>
          <p:nvPr/>
        </p:nvPicPr>
        <p:blipFill>
          <a:blip r:embed="rId8" cstate="print"/>
          <a:srcRect/>
          <a:stretch>
            <a:fillRect/>
          </a:stretch>
        </p:blipFill>
        <p:spPr bwMode="auto">
          <a:xfrm>
            <a:off x="6400800" y="5105400"/>
            <a:ext cx="1981200" cy="1215844"/>
          </a:xfrm>
          <a:prstGeom prst="rect">
            <a:avLst/>
          </a:prstGeom>
          <a:noFill/>
          <a:ln w="9525">
            <a:noFill/>
            <a:miter lim="800000"/>
            <a:headEnd/>
            <a:tailEnd/>
          </a:ln>
        </p:spPr>
      </p:pic>
      <p:sp>
        <p:nvSpPr>
          <p:cNvPr id="6153" name="Rectangle 10"/>
          <p:cNvSpPr>
            <a:spLocks noChangeArrowheads="1"/>
          </p:cNvSpPr>
          <p:nvPr/>
        </p:nvSpPr>
        <p:spPr bwMode="auto">
          <a:xfrm>
            <a:off x="533400" y="152400"/>
            <a:ext cx="1073150" cy="461963"/>
          </a:xfrm>
          <a:prstGeom prst="rect">
            <a:avLst/>
          </a:prstGeom>
          <a:noFill/>
          <a:ln w="9525">
            <a:noFill/>
            <a:miter lim="800000"/>
            <a:headEnd/>
            <a:tailEnd/>
          </a:ln>
        </p:spPr>
        <p:txBody>
          <a:bodyPr wrap="none">
            <a:spAutoFit/>
          </a:bodyPr>
          <a:lstStyle/>
          <a:p>
            <a:r>
              <a:rPr lang="en-US" sz="2400" b="1" dirty="0"/>
              <a:t>UNIT I</a:t>
            </a:r>
          </a:p>
        </p:txBody>
      </p:sp>
      <p:pic>
        <p:nvPicPr>
          <p:cNvPr id="6154" name="Picture 10"/>
          <p:cNvPicPr>
            <a:picLocks noChangeAspect="1" noChangeArrowheads="1"/>
          </p:cNvPicPr>
          <p:nvPr/>
        </p:nvPicPr>
        <p:blipFill>
          <a:blip r:embed="rId9" cstate="print"/>
          <a:srcRect/>
          <a:stretch>
            <a:fillRect/>
          </a:stretch>
        </p:blipFill>
        <p:spPr bwMode="auto">
          <a:xfrm>
            <a:off x="381000" y="2133600"/>
            <a:ext cx="5029199" cy="3886200"/>
          </a:xfrm>
          <a:prstGeom prst="rect">
            <a:avLst/>
          </a:prstGeom>
          <a:noFill/>
          <a:ln w="9525">
            <a:noFill/>
            <a:miter lim="800000"/>
            <a:headEnd/>
            <a:tailEnd/>
          </a:ln>
        </p:spPr>
      </p:pic>
      <p:sp>
        <p:nvSpPr>
          <p:cNvPr id="11" name="Rectangle 10"/>
          <p:cNvSpPr/>
          <p:nvPr/>
        </p:nvSpPr>
        <p:spPr>
          <a:xfrm>
            <a:off x="6934200" y="1524000"/>
            <a:ext cx="1133644" cy="369332"/>
          </a:xfrm>
          <a:prstGeom prst="rect">
            <a:avLst/>
          </a:prstGeom>
        </p:spPr>
        <p:txBody>
          <a:bodyPr wrap="none">
            <a:spAutoFit/>
          </a:bodyPr>
          <a:lstStyle/>
          <a:p>
            <a:r>
              <a:rPr lang="en-US" dirty="0"/>
              <a:t>Basic DS</a:t>
            </a:r>
          </a:p>
        </p:txBody>
      </p:sp>
      <p:sp>
        <p:nvSpPr>
          <p:cNvPr id="12" name="Rectangle 11"/>
          <p:cNvSpPr/>
          <p:nvPr/>
        </p:nvSpPr>
        <p:spPr>
          <a:xfrm>
            <a:off x="1295400" y="1752600"/>
            <a:ext cx="2249334" cy="369332"/>
          </a:xfrm>
          <a:prstGeom prst="rect">
            <a:avLst/>
          </a:prstGeom>
        </p:spPr>
        <p:txBody>
          <a:bodyPr wrap="none">
            <a:spAutoFit/>
          </a:bodyPr>
          <a:lstStyle/>
          <a:p>
            <a:r>
              <a:rPr lang="en-US" dirty="0"/>
              <a:t>Analysis</a:t>
            </a:r>
            <a:r>
              <a:rPr lang="en-US" baseline="0" dirty="0"/>
              <a:t> and growth</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3C67-2A8F-664D-0CDA-A3396050CE97}"/>
              </a:ext>
            </a:extLst>
          </p:cNvPr>
          <p:cNvSpPr>
            <a:spLocks noGrp="1"/>
          </p:cNvSpPr>
          <p:nvPr>
            <p:ph type="title"/>
          </p:nvPr>
        </p:nvSpPr>
        <p:spPr/>
        <p:txBody>
          <a:bodyPr/>
          <a:lstStyle/>
          <a:p>
            <a:r>
              <a:rPr lang="en-US" dirty="0"/>
              <a:t>UNIT-1</a:t>
            </a:r>
          </a:p>
        </p:txBody>
      </p:sp>
      <p:sp>
        <p:nvSpPr>
          <p:cNvPr id="3" name="Content Placeholder 2">
            <a:extLst>
              <a:ext uri="{FF2B5EF4-FFF2-40B4-BE49-F238E27FC236}">
                <a16:creationId xmlns:a16="http://schemas.microsoft.com/office/drawing/2014/main" id="{C6D559BE-8CFF-1691-B5A3-7F00F0A87E4C}"/>
              </a:ext>
            </a:extLst>
          </p:cNvPr>
          <p:cNvSpPr>
            <a:spLocks noGrp="1"/>
          </p:cNvSpPr>
          <p:nvPr>
            <p:ph idx="1"/>
          </p:nvPr>
        </p:nvSpPr>
        <p:spPr>
          <a:xfrm>
            <a:off x="457200" y="1600200"/>
            <a:ext cx="4724400" cy="4525963"/>
          </a:xfrm>
        </p:spPr>
        <p:txBody>
          <a:bodyPr/>
          <a:lstStyle/>
          <a:p>
            <a:pPr>
              <a:lnSpc>
                <a:spcPct val="107000"/>
              </a:lnSpc>
              <a:spcBef>
                <a:spcPts val="0"/>
              </a:spcBef>
              <a:spcAft>
                <a:spcPts val="0"/>
              </a:spcAft>
            </a:pPr>
            <a:r>
              <a:rPr lang="en-US" sz="1800" kern="100" dirty="0">
                <a:effectLst/>
                <a:latin typeface="Times New Roman" panose="02020603050405020304" pitchFamily="18" charset="0"/>
                <a:ea typeface="Times New Roman" panose="02020603050405020304" pitchFamily="18" charset="0"/>
              </a:rPr>
              <a:t> </a:t>
            </a:r>
            <a:r>
              <a:rPr lang="en-US" sz="1800" b="1" u="sng" kern="100" dirty="0">
                <a:effectLst/>
                <a:latin typeface="Times New Roman" panose="02020603050405020304" pitchFamily="18" charset="0"/>
                <a:ea typeface="Times New Roman" panose="02020603050405020304" pitchFamily="18" charset="0"/>
              </a:rPr>
              <a:t>Analysis of algorithm: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History and Motivation</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A Scientific Approach, Example: Quicksort</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Introductions to  "big-oh" notation and asymptotic analysis.</a:t>
            </a:r>
          </a:p>
          <a:p>
            <a:pPr>
              <a:lnSpc>
                <a:spcPct val="107000"/>
              </a:lnSpc>
              <a:spcBef>
                <a:spcPts val="0"/>
              </a:spcBef>
              <a:spcAft>
                <a:spcPts val="0"/>
              </a:spcAft>
            </a:pPr>
            <a:r>
              <a:rPr lang="en-US" sz="1800" b="1" u="sng" kern="100" dirty="0">
                <a:effectLst/>
                <a:latin typeface="Times New Roman" panose="02020603050405020304" pitchFamily="18" charset="0"/>
                <a:ea typeface="Times New Roman" panose="02020603050405020304" pitchFamily="18" charset="0"/>
              </a:rPr>
              <a:t>Recurrence relations :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Computing Values</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Telescoping</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Types of Recurrences</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a:t>
            </a:r>
            <a:r>
              <a:rPr lang="en-US" sz="1800" kern="100" dirty="0" err="1">
                <a:solidFill>
                  <a:srgbClr val="1F1F1F"/>
                </a:solidFill>
                <a:effectLst/>
                <a:highlight>
                  <a:srgbClr val="FFFFFF"/>
                </a:highlight>
                <a:latin typeface="Times New Roman" panose="02020603050405020304" pitchFamily="18" charset="0"/>
                <a:ea typeface="Times New Roman" panose="02020603050405020304" pitchFamily="18" charset="0"/>
              </a:rPr>
              <a:t>Mergesort</a:t>
            </a: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Master Theorem . </a:t>
            </a:r>
          </a:p>
          <a:p>
            <a:pPr>
              <a:lnSpc>
                <a:spcPct val="107000"/>
              </a:lnSpc>
              <a:spcBef>
                <a:spcPts val="0"/>
              </a:spcBef>
              <a:spcAft>
                <a:spcPts val="0"/>
              </a:spcAft>
            </a:pPr>
            <a:r>
              <a:rPr lang="en-US" sz="1800" b="1" u="sng" kern="100" dirty="0">
                <a:solidFill>
                  <a:srgbClr val="1F1F1F"/>
                </a:solidFill>
                <a:effectLst/>
                <a:highlight>
                  <a:srgbClr val="FFFFFF"/>
                </a:highlight>
                <a:latin typeface="Times New Roman" panose="02020603050405020304" pitchFamily="18" charset="0"/>
                <a:ea typeface="Times New Roman" panose="02020603050405020304" pitchFamily="18" charset="0"/>
              </a:rPr>
              <a:t>Overview of generating functions: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Ordinary Generating Functions</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Counting with Generating Functions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Catalan Numbers,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Solving Recurrences</a:t>
            </a:r>
          </a:p>
        </p:txBody>
      </p:sp>
      <p:sp>
        <p:nvSpPr>
          <p:cNvPr id="4" name="Content Placeholder 2">
            <a:extLst>
              <a:ext uri="{FF2B5EF4-FFF2-40B4-BE49-F238E27FC236}">
                <a16:creationId xmlns:a16="http://schemas.microsoft.com/office/drawing/2014/main" id="{45BD1347-B749-CCE6-57EE-F798CAC9CD03}"/>
              </a:ext>
            </a:extLst>
          </p:cNvPr>
          <p:cNvSpPr txBox="1">
            <a:spLocks/>
          </p:cNvSpPr>
          <p:nvPr/>
        </p:nvSpPr>
        <p:spPr bwMode="auto">
          <a:xfrm>
            <a:off x="5181600" y="1417638"/>
            <a:ext cx="4495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7000"/>
              </a:lnSpc>
              <a:spcBef>
                <a:spcPts val="0"/>
              </a:spcBef>
              <a:spcAft>
                <a:spcPts val="0"/>
              </a:spcAft>
              <a:buNone/>
            </a:pPr>
            <a:r>
              <a:rPr lang="en-US" sz="1800" kern="100" dirty="0">
                <a:latin typeface="Times New Roman" panose="02020603050405020304" pitchFamily="18" charset="0"/>
                <a:ea typeface="Times New Roman" panose="02020603050405020304" pitchFamily="18" charset="0"/>
              </a:rPr>
              <a:t> </a:t>
            </a:r>
            <a:endParaRPr lang="en-US" sz="1800" kern="100" dirty="0">
              <a:solidFill>
                <a:srgbClr val="1F1F1F"/>
              </a:solidFill>
              <a:highlight>
                <a:srgbClr val="FFFFFF"/>
              </a:highlight>
              <a:latin typeface="Times New Roman" panose="02020603050405020304" pitchFamily="18" charset="0"/>
              <a:ea typeface="Times New Roman" panose="02020603050405020304" pitchFamily="18" charset="0"/>
            </a:endParaRP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Exponential Generating Functions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a:t>
            </a:r>
            <a:r>
              <a:rPr lang="en-US" sz="1800" b="1" u="sng" kern="100" dirty="0" err="1">
                <a:solidFill>
                  <a:srgbClr val="1F1F1F"/>
                </a:solidFill>
                <a:highlight>
                  <a:srgbClr val="FFFFFF"/>
                </a:highlight>
                <a:latin typeface="Times New Roman" panose="02020603050405020304" pitchFamily="18" charset="0"/>
                <a:ea typeface="Times New Roman" panose="02020603050405020304" pitchFamily="18" charset="0"/>
              </a:rPr>
              <a:t>Asymptotics</a:t>
            </a:r>
            <a:r>
              <a:rPr lang="en-US" sz="1800" b="1" u="sng" kern="100" dirty="0">
                <a:solidFill>
                  <a:srgbClr val="1F1F1F"/>
                </a:solidFill>
                <a:highlight>
                  <a:srgbClr val="FFFFFF"/>
                </a:highlight>
                <a:latin typeface="Times New Roman" panose="02020603050405020304" pitchFamily="18" charset="0"/>
                <a:ea typeface="Times New Roman" panose="02020603050405020304" pitchFamily="18" charset="0"/>
              </a:rPr>
              <a:t>:</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Standard Scale</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Manipulating Expansions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a:t>
            </a:r>
            <a:r>
              <a:rPr lang="en-US" sz="1800" kern="100" dirty="0" err="1">
                <a:solidFill>
                  <a:srgbClr val="1F1F1F"/>
                </a:solidFill>
                <a:highlight>
                  <a:srgbClr val="FFFFFF"/>
                </a:highlight>
                <a:latin typeface="Times New Roman" panose="02020603050405020304" pitchFamily="18" charset="0"/>
                <a:ea typeface="Times New Roman" panose="02020603050405020304" pitchFamily="18" charset="0"/>
              </a:rPr>
              <a:t>Asymptotics</a:t>
            </a: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of Finite Sums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a:t>
            </a:r>
            <a:r>
              <a:rPr lang="en-US" sz="1800" kern="100" dirty="0" err="1">
                <a:solidFill>
                  <a:srgbClr val="1F1F1F"/>
                </a:solidFill>
                <a:highlight>
                  <a:srgbClr val="FFFFFF"/>
                </a:highlight>
                <a:latin typeface="Times New Roman" panose="02020603050405020304" pitchFamily="18" charset="0"/>
                <a:ea typeface="Times New Roman" panose="02020603050405020304" pitchFamily="18" charset="0"/>
              </a:rPr>
              <a:t>Asymptotics</a:t>
            </a: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of Finite Sums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a:t>
            </a:r>
            <a:r>
              <a:rPr lang="en-US" sz="1800" b="1" u="sng" kern="100" dirty="0">
                <a:solidFill>
                  <a:srgbClr val="1F1F1F"/>
                </a:solidFill>
                <a:highlight>
                  <a:srgbClr val="FFFFFF"/>
                </a:highlight>
                <a:latin typeface="Times New Roman" panose="02020603050405020304" pitchFamily="18" charset="0"/>
                <a:ea typeface="Times New Roman" panose="02020603050405020304" pitchFamily="18" charset="0"/>
              </a:rPr>
              <a:t>Trees: </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Trees and Forests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Binary Search Trees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Path Length</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Other Types of Trees. </a:t>
            </a:r>
            <a:endParaRPr lang="en-US" dirty="0"/>
          </a:p>
        </p:txBody>
      </p:sp>
      <p:sp>
        <p:nvSpPr>
          <p:cNvPr id="6" name="TextBox 5">
            <a:extLst>
              <a:ext uri="{FF2B5EF4-FFF2-40B4-BE49-F238E27FC236}">
                <a16:creationId xmlns:a16="http://schemas.microsoft.com/office/drawing/2014/main" id="{170CAF06-5C66-C9EC-6BFE-98805B4D977A}"/>
              </a:ext>
            </a:extLst>
          </p:cNvPr>
          <p:cNvSpPr txBox="1"/>
          <p:nvPr/>
        </p:nvSpPr>
        <p:spPr>
          <a:xfrm>
            <a:off x="3962401" y="5891197"/>
            <a:ext cx="4837922" cy="1263166"/>
          </a:xfrm>
          <a:prstGeom prst="rect">
            <a:avLst/>
          </a:prstGeom>
          <a:noFill/>
        </p:spPr>
        <p:txBody>
          <a:bodyPr wrap="square">
            <a:spAutoFit/>
          </a:bodyPr>
          <a:lstStyle/>
          <a:p>
            <a:pPr marL="0" marR="0" algn="ctr">
              <a:lnSpc>
                <a:spcPct val="107000"/>
              </a:lnSpc>
              <a:spcBef>
                <a:spcPts val="0"/>
              </a:spcBef>
              <a:spcAft>
                <a:spcPts val="0"/>
              </a:spcAft>
            </a:pPr>
            <a:r>
              <a:rPr lang="en-US" sz="1800" dirty="0">
                <a:solidFill>
                  <a:srgbClr val="0563C1"/>
                </a:solidFill>
                <a:effectLst/>
                <a:latin typeface="Times New Roman" panose="02020603050405020304" pitchFamily="18" charset="0"/>
                <a:ea typeface="Times New Roman" panose="02020603050405020304" pitchFamily="18" charset="0"/>
                <a:hlinkClick r:id="rId2"/>
              </a:rPr>
              <a:t>Link of Coursera:-</a:t>
            </a:r>
            <a:r>
              <a:rPr lang="en-US" sz="1800" dirty="0">
                <a:solidFill>
                  <a:srgbClr val="0563C1"/>
                </a:solidFill>
                <a:effectLst/>
                <a:highlight>
                  <a:srgbClr val="FFFF00"/>
                </a:highlight>
                <a:latin typeface="Times New Roman" panose="02020603050405020304" pitchFamily="18" charset="0"/>
                <a:ea typeface="Times New Roman" panose="02020603050405020304" pitchFamily="18" charset="0"/>
                <a:hlinkClick r:id="rId2"/>
              </a:rPr>
              <a:t>https://www.coursera.org/learn/analysis-of-algorithms</a:t>
            </a:r>
            <a:endParaRPr lang="en-US" sz="1800" dirty="0">
              <a:effectLst/>
              <a:latin typeface="Calibri" panose="020F0502020204030204" pitchFamily="34" charset="0"/>
              <a:ea typeface="Calibri" panose="020F0502020204030204" pitchFamily="34" charset="0"/>
            </a:endParaRPr>
          </a:p>
          <a:p>
            <a:pPr marL="0" marR="0" algn="ctr">
              <a:lnSpc>
                <a:spcPct val="107000"/>
              </a:lnSpc>
              <a:spcBef>
                <a:spcPts val="0"/>
              </a:spcBef>
              <a:spcAft>
                <a:spcPts val="0"/>
              </a:spcAft>
            </a:pPr>
            <a:r>
              <a:rPr lang="en-US" sz="1800" dirty="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45985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14263</TotalTime>
  <Words>1473</Words>
  <Application>Microsoft Office PowerPoint</Application>
  <PresentationFormat>On-screen Show (4:3)</PresentationFormat>
  <Paragraphs>247</Paragraphs>
  <Slides>34</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34</vt:i4>
      </vt:variant>
    </vt:vector>
  </HeadingPairs>
  <TitlesOfParts>
    <vt:vector size="41" baseType="lpstr">
      <vt:lpstr>Arial</vt:lpstr>
      <vt:lpstr>Arial Rounded MT Bold</vt:lpstr>
      <vt:lpstr>Broadway</vt:lpstr>
      <vt:lpstr>Calibri</vt:lpstr>
      <vt:lpstr>Tahoma</vt:lpstr>
      <vt:lpstr>Times New Roman</vt:lpstr>
      <vt:lpstr>Office Theme</vt:lpstr>
      <vt:lpstr>CSE408 Design and analysis of algorithms</vt:lpstr>
      <vt:lpstr>Course details</vt:lpstr>
      <vt:lpstr>Course Assessment Model</vt:lpstr>
      <vt:lpstr>Detail of Academic Tasks</vt:lpstr>
      <vt:lpstr>Why we need to study this course ?</vt:lpstr>
      <vt:lpstr>Why are we learning Design and analysis of algorithms?</vt:lpstr>
      <vt:lpstr>The course contents  CSE408</vt:lpstr>
      <vt:lpstr>Foundations of algorithm</vt:lpstr>
      <vt:lpstr>UNIT-1</vt:lpstr>
      <vt:lpstr>String matching algorithms and  computational geometry</vt:lpstr>
      <vt:lpstr>UNIT-2</vt:lpstr>
      <vt:lpstr>Divide and conquer and ordered statists</vt:lpstr>
      <vt:lpstr>UNIT-3</vt:lpstr>
      <vt:lpstr>Dynamic programming and greedy technique </vt:lpstr>
      <vt:lpstr>Greedy technique </vt:lpstr>
      <vt:lpstr>Dynamic programming</vt:lpstr>
      <vt:lpstr>UNIT-4</vt:lpstr>
      <vt:lpstr>Backtracking and approximation algorithms</vt:lpstr>
      <vt:lpstr>UNIT-5</vt:lpstr>
      <vt:lpstr>Number-theoretic algorithms and complexity classes</vt:lpstr>
      <vt:lpstr>UNIT-6</vt:lpstr>
      <vt:lpstr>PowerPoint Presentation</vt:lpstr>
      <vt:lpstr>                                                         What will be the course outcome? </vt:lpstr>
      <vt:lpstr>What will be the Program outcome? </vt:lpstr>
      <vt:lpstr>PowerPoint Presentation</vt:lpstr>
      <vt:lpstr>PowerPoint Presentation</vt:lpstr>
      <vt:lpstr>MOOCs or Industry certification</vt:lpstr>
      <vt:lpstr>OER(OPEN EDUCATIONAL RESOURCE)</vt:lpstr>
      <vt:lpstr>PowerPoint Presentation</vt:lpstr>
      <vt:lpstr>PowerPoint Presentation</vt:lpstr>
      <vt:lpstr>PowerPoint Presentation</vt:lpstr>
      <vt:lpstr>PowerPoint Presentation</vt:lpstr>
      <vt:lpstr>PowerPoint Presentation</vt:lpstr>
      <vt:lpstr>Let’s Start: Foundations of algorithm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jatinder kaur</cp:lastModifiedBy>
  <cp:revision>269</cp:revision>
  <dcterms:created xsi:type="dcterms:W3CDTF">2013-10-21T21:58:54Z</dcterms:created>
  <dcterms:modified xsi:type="dcterms:W3CDTF">2024-01-10T11:14:17Z</dcterms:modified>
</cp:coreProperties>
</file>